
<file path=[Content_Types].xml><?xml version="1.0" encoding="utf-8"?>
<Types xmlns="http://schemas.openxmlformats.org/package/2006/content-types">
  <Default Extension="emf" ContentType="image/x-emf"/>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703" r:id="rId1"/>
  </p:sldMasterIdLst>
  <p:notesMasterIdLst>
    <p:notesMasterId r:id="rId6"/>
  </p:notesMasterIdLst>
  <p:sldIdLst>
    <p:sldId id="257" r:id="rId2"/>
    <p:sldId id="889" r:id="rId3"/>
    <p:sldId id="888" r:id="rId4"/>
    <p:sldId id="886" r:id="rId5"/>
  </p:sldIdLst>
  <p:sldSz cx="9144000" cy="5715000" type="screen16x1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5DD2BF"/>
    <a:srgbClr val="29BED3"/>
    <a:srgbClr val="57D1D1"/>
    <a:srgbClr val="00B8D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437"/>
    <p:restoredTop sz="94626"/>
  </p:normalViewPr>
  <p:slideViewPr>
    <p:cSldViewPr snapToGrid="0" snapToObjects="1">
      <p:cViewPr varScale="1">
        <p:scale>
          <a:sx n="145" d="100"/>
          <a:sy n="145" d="100"/>
        </p:scale>
        <p:origin x="1168"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notesMaster" Target="notesMasters/notesMaster1.xml"/><Relationship Id="rId5" Type="http://schemas.openxmlformats.org/officeDocument/2006/relationships/slide" Target="slides/slide4.xml"/><Relationship Id="rId1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4" name="Shape 4"/>
          <p:cNvSpPr txBox="1">
            <a:spLocks noGrp="1"/>
          </p:cNvSpPr>
          <p:nvPr>
            <p:ph type="body" idx="1"/>
          </p:nvPr>
        </p:nvSpPr>
        <p:spPr>
          <a:xfrm>
            <a:off x="914400" y="4343400"/>
            <a:ext cx="5029199" cy="4114800"/>
          </a:xfrm>
          <a:prstGeom prst="rect">
            <a:avLst/>
          </a:prstGeom>
          <a:noFill/>
          <a:ln>
            <a:noFill/>
          </a:ln>
        </p:spPr>
        <p:txBody>
          <a:bodyPr lIns="91425" tIns="91425" rIns="91425" bIns="91425" anchor="t" anchorCtr="0"/>
          <a:lstStyle>
            <a:lvl1pPr marL="0" marR="0" lvl="0" indent="0" algn="l" rtl="0">
              <a:lnSpc>
                <a:spcPct val="117999"/>
              </a:lnSpc>
              <a:spcBef>
                <a:spcPts val="0"/>
              </a:spcBef>
              <a:buNone/>
              <a:defRPr sz="2200" b="0" i="0" u="none" strike="noStrike" cap="none">
                <a:latin typeface="Helvetica Neue"/>
                <a:ea typeface="Helvetica Neue"/>
                <a:cs typeface="Helvetica Neue"/>
                <a:sym typeface="Helvetica Neue"/>
              </a:defRPr>
            </a:lvl1pPr>
            <a:lvl2pPr marL="457200" marR="0" lvl="1" indent="228600" algn="l" rtl="0">
              <a:lnSpc>
                <a:spcPct val="117999"/>
              </a:lnSpc>
              <a:spcBef>
                <a:spcPts val="0"/>
              </a:spcBef>
              <a:buNone/>
              <a:defRPr sz="2200" b="0" i="0" u="none" strike="noStrike" cap="none">
                <a:latin typeface="Helvetica Neue"/>
                <a:ea typeface="Helvetica Neue"/>
                <a:cs typeface="Helvetica Neue"/>
                <a:sym typeface="Helvetica Neue"/>
              </a:defRPr>
            </a:lvl2pPr>
            <a:lvl3pPr marL="914400" marR="0" lvl="2" indent="457200" algn="l" rtl="0">
              <a:lnSpc>
                <a:spcPct val="117999"/>
              </a:lnSpc>
              <a:spcBef>
                <a:spcPts val="0"/>
              </a:spcBef>
              <a:buNone/>
              <a:defRPr sz="2200" b="0" i="0" u="none" strike="noStrike" cap="none">
                <a:latin typeface="Helvetica Neue"/>
                <a:ea typeface="Helvetica Neue"/>
                <a:cs typeface="Helvetica Neue"/>
                <a:sym typeface="Helvetica Neue"/>
              </a:defRPr>
            </a:lvl3pPr>
            <a:lvl4pPr marL="1371600" marR="0" lvl="3" indent="685800" algn="l" rtl="0">
              <a:lnSpc>
                <a:spcPct val="117999"/>
              </a:lnSpc>
              <a:spcBef>
                <a:spcPts val="0"/>
              </a:spcBef>
              <a:buNone/>
              <a:defRPr sz="2200" b="0" i="0" u="none" strike="noStrike" cap="none">
                <a:latin typeface="Helvetica Neue"/>
                <a:ea typeface="Helvetica Neue"/>
                <a:cs typeface="Helvetica Neue"/>
                <a:sym typeface="Helvetica Neue"/>
              </a:defRPr>
            </a:lvl4pPr>
            <a:lvl5pPr marL="1828800" marR="0" lvl="4" indent="914400" algn="l" rtl="0">
              <a:lnSpc>
                <a:spcPct val="117999"/>
              </a:lnSpc>
              <a:spcBef>
                <a:spcPts val="0"/>
              </a:spcBef>
              <a:buNone/>
              <a:defRPr sz="2200" b="0" i="0" u="none" strike="noStrike" cap="none">
                <a:latin typeface="Helvetica Neue"/>
                <a:ea typeface="Helvetica Neue"/>
                <a:cs typeface="Helvetica Neue"/>
                <a:sym typeface="Helvetica Neue"/>
              </a:defRPr>
            </a:lvl5pPr>
            <a:lvl6pPr marL="2286000" marR="0" lvl="5" indent="1143000" algn="l" rtl="0">
              <a:lnSpc>
                <a:spcPct val="117999"/>
              </a:lnSpc>
              <a:spcBef>
                <a:spcPts val="0"/>
              </a:spcBef>
              <a:buNone/>
              <a:defRPr sz="2200" b="0" i="0" u="none" strike="noStrike" cap="none">
                <a:latin typeface="Helvetica Neue"/>
                <a:ea typeface="Helvetica Neue"/>
                <a:cs typeface="Helvetica Neue"/>
                <a:sym typeface="Helvetica Neue"/>
              </a:defRPr>
            </a:lvl6pPr>
            <a:lvl7pPr marL="2743200" marR="0" lvl="6" indent="1371600" algn="l" rtl="0">
              <a:lnSpc>
                <a:spcPct val="117999"/>
              </a:lnSpc>
              <a:spcBef>
                <a:spcPts val="0"/>
              </a:spcBef>
              <a:buNone/>
              <a:defRPr sz="2200" b="0" i="0" u="none" strike="noStrike" cap="none">
                <a:latin typeface="Helvetica Neue"/>
                <a:ea typeface="Helvetica Neue"/>
                <a:cs typeface="Helvetica Neue"/>
                <a:sym typeface="Helvetica Neue"/>
              </a:defRPr>
            </a:lvl7pPr>
            <a:lvl8pPr marL="3200400" marR="0" lvl="7" indent="1600200" algn="l" rtl="0">
              <a:lnSpc>
                <a:spcPct val="117999"/>
              </a:lnSpc>
              <a:spcBef>
                <a:spcPts val="0"/>
              </a:spcBef>
              <a:buNone/>
              <a:defRPr sz="2200" b="0" i="0" u="none" strike="noStrike" cap="none">
                <a:latin typeface="Helvetica Neue"/>
                <a:ea typeface="Helvetica Neue"/>
                <a:cs typeface="Helvetica Neue"/>
                <a:sym typeface="Helvetica Neue"/>
              </a:defRPr>
            </a:lvl8pPr>
            <a:lvl9pPr marL="3657600" marR="0" lvl="8" indent="1828800" algn="l" rtl="0">
              <a:lnSpc>
                <a:spcPct val="117999"/>
              </a:lnSpc>
              <a:spcBef>
                <a:spcPts val="0"/>
              </a:spcBef>
              <a:buNone/>
              <a:defRPr sz="2200" b="0" i="0" u="none" strike="noStrike" cap="none">
                <a:latin typeface="Helvetica Neue"/>
                <a:ea typeface="Helvetica Neue"/>
                <a:cs typeface="Helvetica Neue"/>
                <a:sym typeface="Helvetica Neue"/>
              </a:defRPr>
            </a:lvl9pPr>
          </a:lstStyle>
          <a:p>
            <a:endParaRPr/>
          </a:p>
        </p:txBody>
      </p:sp>
    </p:spTree>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Shape 258"/>
          <p:cNvSpPr txBox="1">
            <a:spLocks noGrp="1"/>
          </p:cNvSpPr>
          <p:nvPr>
            <p:ph type="body" idx="1"/>
          </p:nvPr>
        </p:nvSpPr>
        <p:spPr>
          <a:xfrm>
            <a:off x="914400" y="4343400"/>
            <a:ext cx="5029200" cy="4114800"/>
          </a:xfrm>
          <a:prstGeom prst="rect">
            <a:avLst/>
          </a:prstGeom>
        </p:spPr>
        <p:txBody>
          <a:bodyPr lIns="91425" tIns="91425" rIns="91425" bIns="91425" anchor="t" anchorCtr="0">
            <a:noAutofit/>
          </a:bodyPr>
          <a:lstStyle/>
          <a:p>
            <a:pPr lvl="0" rtl="0">
              <a:lnSpc>
                <a:spcPct val="115000"/>
              </a:lnSpc>
              <a:spcBef>
                <a:spcPts val="0"/>
              </a:spcBef>
              <a:buNone/>
            </a:pPr>
            <a:endParaRPr sz="1200">
              <a:solidFill>
                <a:schemeClr val="dk1"/>
              </a:solidFill>
            </a:endParaRPr>
          </a:p>
        </p:txBody>
      </p:sp>
      <p:sp>
        <p:nvSpPr>
          <p:cNvPr id="259" name="Shape 259"/>
          <p:cNvSpPr>
            <a:spLocks noGrp="1" noRot="1" noChangeAspect="1"/>
          </p:cNvSpPr>
          <p:nvPr>
            <p:ph type="sldImg" idx="2"/>
          </p:nvPr>
        </p:nvSpPr>
        <p:spPr>
          <a:xfrm>
            <a:off x="685800" y="685800"/>
            <a:ext cx="54864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Shape 250"/>
          <p:cNvSpPr txBox="1">
            <a:spLocks noGrp="1"/>
          </p:cNvSpPr>
          <p:nvPr>
            <p:ph type="body" idx="1"/>
          </p:nvPr>
        </p:nvSpPr>
        <p:spPr>
          <a:xfrm>
            <a:off x="914400" y="4343400"/>
            <a:ext cx="5029199" cy="4114800"/>
          </a:xfrm>
          <a:prstGeom prst="rect">
            <a:avLst/>
          </a:prstGeom>
        </p:spPr>
        <p:txBody>
          <a:bodyPr lIns="91425" tIns="91425" rIns="91425" bIns="91425" anchor="t" anchorCtr="0">
            <a:noAutofit/>
          </a:bodyPr>
          <a:lstStyle/>
          <a:p>
            <a:pPr lvl="0">
              <a:spcBef>
                <a:spcPts val="0"/>
              </a:spcBef>
              <a:buNone/>
            </a:pPr>
            <a:endParaRPr dirty="0"/>
          </a:p>
        </p:txBody>
      </p:sp>
      <p:sp>
        <p:nvSpPr>
          <p:cNvPr id="251" name="Shape 251"/>
          <p:cNvSpPr>
            <a:spLocks noGrp="1" noRot="1" noChangeAspect="1"/>
          </p:cNvSpPr>
          <p:nvPr>
            <p:ph type="sldImg" idx="2"/>
          </p:nvPr>
        </p:nvSpPr>
        <p:spPr>
          <a:xfrm>
            <a:off x="685800" y="685800"/>
            <a:ext cx="54864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88004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Shape 258"/>
          <p:cNvSpPr txBox="1">
            <a:spLocks noGrp="1"/>
          </p:cNvSpPr>
          <p:nvPr>
            <p:ph type="body" idx="1"/>
          </p:nvPr>
        </p:nvSpPr>
        <p:spPr>
          <a:xfrm>
            <a:off x="914400" y="4343400"/>
            <a:ext cx="5029200" cy="4114800"/>
          </a:xfrm>
          <a:prstGeom prst="rect">
            <a:avLst/>
          </a:prstGeom>
        </p:spPr>
        <p:txBody>
          <a:bodyPr lIns="91425" tIns="91425" rIns="91425" bIns="91425" anchor="t" anchorCtr="0">
            <a:noAutofit/>
          </a:bodyPr>
          <a:lstStyle/>
          <a:p>
            <a:pPr lvl="0" rtl="0">
              <a:lnSpc>
                <a:spcPct val="115000"/>
              </a:lnSpc>
              <a:spcBef>
                <a:spcPts val="0"/>
              </a:spcBef>
              <a:buNone/>
            </a:pPr>
            <a:endParaRPr sz="1200">
              <a:solidFill>
                <a:schemeClr val="dk1"/>
              </a:solidFill>
            </a:endParaRPr>
          </a:p>
        </p:txBody>
      </p:sp>
      <p:sp>
        <p:nvSpPr>
          <p:cNvPr id="259" name="Shape 259"/>
          <p:cNvSpPr>
            <a:spLocks noGrp="1" noRot="1" noChangeAspect="1"/>
          </p:cNvSpPr>
          <p:nvPr>
            <p:ph type="sldImg" idx="2"/>
          </p:nvPr>
        </p:nvSpPr>
        <p:spPr>
          <a:xfrm>
            <a:off x="685800" y="685800"/>
            <a:ext cx="54864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878828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Shape 281"/>
          <p:cNvSpPr txBox="1">
            <a:spLocks noGrp="1"/>
          </p:cNvSpPr>
          <p:nvPr>
            <p:ph type="body" idx="1"/>
          </p:nvPr>
        </p:nvSpPr>
        <p:spPr>
          <a:xfrm>
            <a:off x="914400" y="4343400"/>
            <a:ext cx="5029199" cy="4114800"/>
          </a:xfrm>
          <a:prstGeom prst="rect">
            <a:avLst/>
          </a:prstGeom>
        </p:spPr>
        <p:txBody>
          <a:bodyPr lIns="91425" tIns="91425" rIns="91425" bIns="91425" anchor="t" anchorCtr="0">
            <a:noAutofit/>
          </a:bodyPr>
          <a:lstStyle/>
          <a:p>
            <a:pPr lvl="0">
              <a:lnSpc>
                <a:spcPct val="100000"/>
              </a:lnSpc>
              <a:spcBef>
                <a:spcPts val="0"/>
              </a:spcBef>
              <a:buClr>
                <a:schemeClr val="dk1"/>
              </a:buClr>
              <a:buSzPct val="91666"/>
              <a:buFont typeface="Arial"/>
              <a:buNone/>
            </a:pPr>
            <a:endParaRPr sz="1200"/>
          </a:p>
        </p:txBody>
      </p:sp>
      <p:sp>
        <p:nvSpPr>
          <p:cNvPr id="282" name="Shape 282"/>
          <p:cNvSpPr>
            <a:spLocks noGrp="1" noRot="1" noChangeAspect="1"/>
          </p:cNvSpPr>
          <p:nvPr>
            <p:ph type="sldImg" idx="2"/>
          </p:nvPr>
        </p:nvSpPr>
        <p:spPr>
          <a:xfrm>
            <a:off x="685800" y="685800"/>
            <a:ext cx="54864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544678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935302"/>
            <a:ext cx="6858000" cy="1989667"/>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3001698"/>
            <a:ext cx="6858000" cy="137980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5EC3747-F77D-BC49-8995-1D1C4B7295ED}" type="datetimeFigureOut">
              <a:rPr lang="en-US" smtClean="0"/>
              <a:t>9/10/20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3066813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5EC3747-F77D-BC49-8995-1D1C4B7295ED}" type="datetimeFigureOut">
              <a:rPr lang="en-US" smtClean="0"/>
              <a:t>9/10/20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1462234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04271"/>
            <a:ext cx="1971675" cy="48431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04271"/>
            <a:ext cx="5800725" cy="484319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5EC3747-F77D-BC49-8995-1D1C4B7295ED}" type="datetimeFigureOut">
              <a:rPr lang="en-US" smtClean="0"/>
              <a:t>9/10/20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889618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Slide 0">
    <p:spTree>
      <p:nvGrpSpPr>
        <p:cNvPr id="1" name="Shape 11"/>
        <p:cNvGrpSpPr/>
        <p:nvPr/>
      </p:nvGrpSpPr>
      <p:grpSpPr>
        <a:xfrm>
          <a:off x="0" y="0"/>
          <a:ext cx="0" cy="0"/>
          <a:chOff x="0" y="0"/>
          <a:chExt cx="0" cy="0"/>
        </a:xfrm>
      </p:grpSpPr>
      <p:sp>
        <p:nvSpPr>
          <p:cNvPr id="12" name="Shape 12"/>
          <p:cNvSpPr txBox="1">
            <a:spLocks noGrp="1"/>
          </p:cNvSpPr>
          <p:nvPr>
            <p:ph type="title"/>
          </p:nvPr>
        </p:nvSpPr>
        <p:spPr>
          <a:xfrm>
            <a:off x="322883" y="537939"/>
            <a:ext cx="8397228" cy="3600401"/>
          </a:xfrm>
          <a:prstGeom prst="rect">
            <a:avLst/>
          </a:prstGeom>
          <a:noFill/>
          <a:ln>
            <a:noFill/>
          </a:ln>
        </p:spPr>
        <p:txBody>
          <a:bodyPr lIns="91425" tIns="91425" rIns="91425" bIns="91425" anchor="t" anchorCtr="0"/>
          <a:lstStyle>
            <a:lvl1pPr marL="0" marR="0" lvl="0" indent="0" algn="l" rtl="0">
              <a:lnSpc>
                <a:spcPct val="75757"/>
              </a:lnSpc>
              <a:spcBef>
                <a:spcPts val="0"/>
              </a:spcBef>
              <a:buNone/>
              <a:defRPr sz="6600" b="1" i="0" u="none" strike="noStrike" cap="none">
                <a:solidFill>
                  <a:srgbClr val="344447"/>
                </a:solidFill>
                <a:latin typeface="Arial"/>
                <a:ea typeface="Arial"/>
                <a:cs typeface="Arial"/>
                <a:sym typeface="Arial"/>
              </a:defRPr>
            </a:lvl1pPr>
            <a:lvl2pPr marL="0" marR="0" lvl="1" indent="0" algn="l" rtl="0">
              <a:lnSpc>
                <a:spcPct val="82142"/>
              </a:lnSpc>
              <a:spcBef>
                <a:spcPts val="0"/>
              </a:spcBef>
              <a:buNone/>
              <a:defRPr sz="2800" b="1" i="0" u="none" strike="noStrike" cap="none">
                <a:solidFill>
                  <a:srgbClr val="344447"/>
                </a:solidFill>
                <a:latin typeface="Arial"/>
                <a:ea typeface="Arial"/>
                <a:cs typeface="Arial"/>
                <a:sym typeface="Arial"/>
              </a:defRPr>
            </a:lvl2pPr>
            <a:lvl3pPr marL="0" marR="0" lvl="2" indent="0" algn="l" rtl="0">
              <a:lnSpc>
                <a:spcPct val="82142"/>
              </a:lnSpc>
              <a:spcBef>
                <a:spcPts val="0"/>
              </a:spcBef>
              <a:buNone/>
              <a:defRPr sz="2800" b="1" i="0" u="none" strike="noStrike" cap="none">
                <a:solidFill>
                  <a:srgbClr val="344447"/>
                </a:solidFill>
                <a:latin typeface="Arial"/>
                <a:ea typeface="Arial"/>
                <a:cs typeface="Arial"/>
                <a:sym typeface="Arial"/>
              </a:defRPr>
            </a:lvl3pPr>
            <a:lvl4pPr marL="0" marR="0" lvl="3" indent="0" algn="l" rtl="0">
              <a:lnSpc>
                <a:spcPct val="82142"/>
              </a:lnSpc>
              <a:spcBef>
                <a:spcPts val="0"/>
              </a:spcBef>
              <a:buNone/>
              <a:defRPr sz="2800" b="1" i="0" u="none" strike="noStrike" cap="none">
                <a:solidFill>
                  <a:srgbClr val="344447"/>
                </a:solidFill>
                <a:latin typeface="Arial"/>
                <a:ea typeface="Arial"/>
                <a:cs typeface="Arial"/>
                <a:sym typeface="Arial"/>
              </a:defRPr>
            </a:lvl4pPr>
            <a:lvl5pPr marL="0" marR="0" lvl="4" indent="0" algn="l" rtl="0">
              <a:lnSpc>
                <a:spcPct val="82142"/>
              </a:lnSpc>
              <a:spcBef>
                <a:spcPts val="0"/>
              </a:spcBef>
              <a:buNone/>
              <a:defRPr sz="2800" b="1" i="0" u="none" strike="noStrike" cap="none">
                <a:solidFill>
                  <a:srgbClr val="344447"/>
                </a:solidFill>
                <a:latin typeface="Arial"/>
                <a:ea typeface="Arial"/>
                <a:cs typeface="Arial"/>
                <a:sym typeface="Arial"/>
              </a:defRPr>
            </a:lvl5pPr>
            <a:lvl6pPr marL="0" marR="0" lvl="5" indent="0" algn="l" rtl="0">
              <a:lnSpc>
                <a:spcPct val="82142"/>
              </a:lnSpc>
              <a:spcBef>
                <a:spcPts val="0"/>
              </a:spcBef>
              <a:buNone/>
              <a:defRPr sz="2800" b="1" i="0" u="none" strike="noStrike" cap="none">
                <a:solidFill>
                  <a:srgbClr val="344447"/>
                </a:solidFill>
                <a:latin typeface="Arial"/>
                <a:ea typeface="Arial"/>
                <a:cs typeface="Arial"/>
                <a:sym typeface="Arial"/>
              </a:defRPr>
            </a:lvl6pPr>
            <a:lvl7pPr marL="0" marR="0" lvl="6" indent="0" algn="l" rtl="0">
              <a:lnSpc>
                <a:spcPct val="82142"/>
              </a:lnSpc>
              <a:spcBef>
                <a:spcPts val="0"/>
              </a:spcBef>
              <a:buNone/>
              <a:defRPr sz="2800" b="1" i="0" u="none" strike="noStrike" cap="none">
                <a:solidFill>
                  <a:srgbClr val="344447"/>
                </a:solidFill>
                <a:latin typeface="Arial"/>
                <a:ea typeface="Arial"/>
                <a:cs typeface="Arial"/>
                <a:sym typeface="Arial"/>
              </a:defRPr>
            </a:lvl7pPr>
            <a:lvl8pPr marL="0" marR="0" lvl="7" indent="0" algn="l" rtl="0">
              <a:lnSpc>
                <a:spcPct val="82142"/>
              </a:lnSpc>
              <a:spcBef>
                <a:spcPts val="0"/>
              </a:spcBef>
              <a:buNone/>
              <a:defRPr sz="2800" b="1" i="0" u="none" strike="noStrike" cap="none">
                <a:solidFill>
                  <a:srgbClr val="344447"/>
                </a:solidFill>
                <a:latin typeface="Arial"/>
                <a:ea typeface="Arial"/>
                <a:cs typeface="Arial"/>
                <a:sym typeface="Arial"/>
              </a:defRPr>
            </a:lvl8pPr>
            <a:lvl9pPr marL="0" marR="0" lvl="8" indent="0" algn="l" rtl="0">
              <a:lnSpc>
                <a:spcPct val="82142"/>
              </a:lnSpc>
              <a:spcBef>
                <a:spcPts val="0"/>
              </a:spcBef>
              <a:buNone/>
              <a:defRPr sz="2800" b="1" i="0" u="none" strike="noStrike" cap="none">
                <a:solidFill>
                  <a:srgbClr val="344447"/>
                </a:solidFill>
                <a:latin typeface="Arial"/>
                <a:ea typeface="Arial"/>
                <a:cs typeface="Arial"/>
                <a:sym typeface="Arial"/>
              </a:defRPr>
            </a:lvl9pPr>
          </a:lstStyle>
          <a:p>
            <a:endParaRPr/>
          </a:p>
        </p:txBody>
      </p:sp>
      <p:sp>
        <p:nvSpPr>
          <p:cNvPr id="13" name="Shape 13"/>
          <p:cNvSpPr txBox="1">
            <a:spLocks noGrp="1"/>
          </p:cNvSpPr>
          <p:nvPr>
            <p:ph type="body" idx="1"/>
          </p:nvPr>
        </p:nvSpPr>
        <p:spPr>
          <a:xfrm>
            <a:off x="344970" y="3705003"/>
            <a:ext cx="8389316" cy="1460500"/>
          </a:xfrm>
          <a:prstGeom prst="rect">
            <a:avLst/>
          </a:prstGeom>
          <a:noFill/>
          <a:ln>
            <a:noFill/>
          </a:ln>
        </p:spPr>
        <p:txBody>
          <a:bodyPr lIns="91425" tIns="91425" rIns="91425" bIns="91425" anchor="t" anchorCtr="0"/>
          <a:lstStyle>
            <a:lvl1pPr marL="0" marR="0" lvl="0" indent="0" algn="l" rtl="0">
              <a:lnSpc>
                <a:spcPct val="75000"/>
              </a:lnSpc>
              <a:spcBef>
                <a:spcPts val="400"/>
              </a:spcBef>
              <a:buNone/>
              <a:defRPr sz="2000" b="1" i="0" u="none" strike="noStrike" cap="none">
                <a:solidFill>
                  <a:srgbClr val="344447"/>
                </a:solidFill>
                <a:latin typeface="Arial"/>
                <a:ea typeface="Arial"/>
                <a:cs typeface="Arial"/>
                <a:sym typeface="Arial"/>
              </a:defRPr>
            </a:lvl1pPr>
            <a:lvl2pPr marL="457200" marR="0" lvl="1" indent="457200" algn="l" rtl="0">
              <a:spcBef>
                <a:spcPts val="400"/>
              </a:spcBef>
              <a:buNone/>
              <a:defRPr sz="2000" b="0" i="0" u="none" strike="noStrike" cap="none">
                <a:solidFill>
                  <a:srgbClr val="344447"/>
                </a:solidFill>
                <a:latin typeface="Arial"/>
                <a:ea typeface="Arial"/>
                <a:cs typeface="Arial"/>
                <a:sym typeface="Arial"/>
              </a:defRPr>
            </a:lvl2pPr>
            <a:lvl3pPr marL="914400" marR="0" lvl="2" indent="914400" algn="l" rtl="0">
              <a:spcBef>
                <a:spcPts val="400"/>
              </a:spcBef>
              <a:buNone/>
              <a:defRPr sz="2000" b="0" i="0" u="none" strike="noStrike" cap="none">
                <a:solidFill>
                  <a:srgbClr val="344447"/>
                </a:solidFill>
                <a:latin typeface="Arial"/>
                <a:ea typeface="Arial"/>
                <a:cs typeface="Arial"/>
                <a:sym typeface="Arial"/>
              </a:defRPr>
            </a:lvl3pPr>
            <a:lvl4pPr marL="1371600" marR="0" lvl="3" indent="1371600" algn="l" rtl="0">
              <a:spcBef>
                <a:spcPts val="400"/>
              </a:spcBef>
              <a:buNone/>
              <a:defRPr sz="2000" b="0" i="0" u="none" strike="noStrike" cap="none">
                <a:solidFill>
                  <a:srgbClr val="344447"/>
                </a:solidFill>
                <a:latin typeface="Arial"/>
                <a:ea typeface="Arial"/>
                <a:cs typeface="Arial"/>
                <a:sym typeface="Arial"/>
              </a:defRPr>
            </a:lvl4pPr>
            <a:lvl5pPr marL="1828800" marR="0" lvl="4" indent="1828800" algn="l" rtl="0">
              <a:spcBef>
                <a:spcPts val="400"/>
              </a:spcBef>
              <a:buNone/>
              <a:defRPr sz="2000" b="0" i="0" u="none" strike="noStrike" cap="none">
                <a:solidFill>
                  <a:srgbClr val="344447"/>
                </a:solidFill>
                <a:latin typeface="Arial"/>
                <a:ea typeface="Arial"/>
                <a:cs typeface="Arial"/>
                <a:sym typeface="Arial"/>
              </a:defRPr>
            </a:lvl5pPr>
            <a:lvl6pPr marL="2514600" marR="0" lvl="5" indent="-101600" algn="l" rtl="0">
              <a:spcBef>
                <a:spcPts val="400"/>
              </a:spcBef>
              <a:buClr>
                <a:srgbClr val="344447"/>
              </a:buClr>
              <a:buSzPct val="100000"/>
              <a:buFont typeface="Arial"/>
              <a:buChar char="•"/>
              <a:defRPr sz="2000" b="0" i="0" u="none" strike="noStrike" cap="none">
                <a:solidFill>
                  <a:srgbClr val="344447"/>
                </a:solidFill>
                <a:latin typeface="Arial"/>
                <a:ea typeface="Arial"/>
                <a:cs typeface="Arial"/>
                <a:sym typeface="Arial"/>
              </a:defRPr>
            </a:lvl6pPr>
            <a:lvl7pPr marL="2971800" marR="0" lvl="6" indent="-101600" algn="l" rtl="0">
              <a:spcBef>
                <a:spcPts val="400"/>
              </a:spcBef>
              <a:buClr>
                <a:srgbClr val="344447"/>
              </a:buClr>
              <a:buSzPct val="100000"/>
              <a:buFont typeface="Arial"/>
              <a:buChar char="•"/>
              <a:defRPr sz="2000" b="0" i="0" u="none" strike="noStrike" cap="none">
                <a:solidFill>
                  <a:srgbClr val="344447"/>
                </a:solidFill>
                <a:latin typeface="Arial"/>
                <a:ea typeface="Arial"/>
                <a:cs typeface="Arial"/>
                <a:sym typeface="Arial"/>
              </a:defRPr>
            </a:lvl7pPr>
            <a:lvl8pPr marL="3429000" marR="0" lvl="7" indent="-101600" algn="l" rtl="0">
              <a:spcBef>
                <a:spcPts val="400"/>
              </a:spcBef>
              <a:buClr>
                <a:srgbClr val="344447"/>
              </a:buClr>
              <a:buSzPct val="100000"/>
              <a:buFont typeface="Arial"/>
              <a:buChar char="•"/>
              <a:defRPr sz="2000" b="0" i="0" u="none" strike="noStrike" cap="none">
                <a:solidFill>
                  <a:srgbClr val="344447"/>
                </a:solidFill>
                <a:latin typeface="Arial"/>
                <a:ea typeface="Arial"/>
                <a:cs typeface="Arial"/>
                <a:sym typeface="Arial"/>
              </a:defRPr>
            </a:lvl8pPr>
            <a:lvl9pPr marL="3886200" marR="0" lvl="8" indent="-101600" algn="l" rtl="0">
              <a:spcBef>
                <a:spcPts val="400"/>
              </a:spcBef>
              <a:buClr>
                <a:srgbClr val="344447"/>
              </a:buClr>
              <a:buSzPct val="100000"/>
              <a:buFont typeface="Arial"/>
              <a:buChar char="•"/>
              <a:defRPr sz="2000" b="0" i="0" u="none" strike="noStrike" cap="none">
                <a:solidFill>
                  <a:srgbClr val="344447"/>
                </a:solidFill>
                <a:latin typeface="Arial"/>
                <a:ea typeface="Arial"/>
                <a:cs typeface="Arial"/>
                <a:sym typeface="Arial"/>
              </a:defRPr>
            </a:lvl9pPr>
          </a:lstStyle>
          <a:p>
            <a:endParaRPr/>
          </a:p>
        </p:txBody>
      </p:sp>
      <p:sp>
        <p:nvSpPr>
          <p:cNvPr id="14" name="Shape 14"/>
          <p:cNvSpPr txBox="1">
            <a:spLocks noGrp="1"/>
          </p:cNvSpPr>
          <p:nvPr>
            <p:ph type="sldNum" idx="12"/>
          </p:nvPr>
        </p:nvSpPr>
        <p:spPr>
          <a:xfrm>
            <a:off x="6553200" y="5314473"/>
            <a:ext cx="2133599" cy="269240"/>
          </a:xfrm>
          <a:prstGeom prst="rect">
            <a:avLst/>
          </a:prstGeom>
          <a:noFill/>
          <a:ln>
            <a:noFill/>
          </a:ln>
        </p:spPr>
        <p:txBody>
          <a:bodyPr lIns="45700" tIns="45700" rIns="45700"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3011088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Title - Magenta Large">
    <p:spTree>
      <p:nvGrpSpPr>
        <p:cNvPr id="1" name="Shape 15"/>
        <p:cNvGrpSpPr/>
        <p:nvPr/>
      </p:nvGrpSpPr>
      <p:grpSpPr>
        <a:xfrm>
          <a:off x="0" y="0"/>
          <a:ext cx="0" cy="0"/>
          <a:chOff x="0" y="0"/>
          <a:chExt cx="0" cy="0"/>
        </a:xfrm>
      </p:grpSpPr>
      <p:sp>
        <p:nvSpPr>
          <p:cNvPr id="17" name="Shape 17"/>
          <p:cNvSpPr txBox="1">
            <a:spLocks noGrp="1"/>
          </p:cNvSpPr>
          <p:nvPr>
            <p:ph type="title"/>
          </p:nvPr>
        </p:nvSpPr>
        <p:spPr>
          <a:xfrm>
            <a:off x="322883" y="2037227"/>
            <a:ext cx="8397228" cy="1889312"/>
          </a:xfrm>
          <a:prstGeom prst="rect">
            <a:avLst/>
          </a:prstGeom>
          <a:noFill/>
          <a:ln>
            <a:noFill/>
          </a:ln>
        </p:spPr>
        <p:txBody>
          <a:bodyPr lIns="91425" tIns="91425" rIns="91425" bIns="91425" anchor="t" anchorCtr="0"/>
          <a:lstStyle>
            <a:lvl1pPr marL="0" marR="0" lvl="0" indent="0" algn="l" rtl="0">
              <a:lnSpc>
                <a:spcPct val="83333"/>
              </a:lnSpc>
              <a:spcBef>
                <a:spcPts val="0"/>
              </a:spcBef>
              <a:buNone/>
              <a:defRPr sz="9600" b="1" i="0" u="none" strike="noStrike" cap="none">
                <a:solidFill>
                  <a:srgbClr val="FFFFFF"/>
                </a:solidFill>
                <a:latin typeface="Arial"/>
                <a:ea typeface="Arial"/>
                <a:cs typeface="Arial"/>
                <a:sym typeface="Arial"/>
              </a:defRPr>
            </a:lvl1pPr>
            <a:lvl2pPr marL="0" marR="0" lvl="1" indent="0" algn="l" rtl="0">
              <a:lnSpc>
                <a:spcPct val="82142"/>
              </a:lnSpc>
              <a:spcBef>
                <a:spcPts val="0"/>
              </a:spcBef>
              <a:buNone/>
              <a:defRPr sz="2800" b="1" i="0" u="none" strike="noStrike" cap="none">
                <a:solidFill>
                  <a:srgbClr val="344447"/>
                </a:solidFill>
                <a:latin typeface="Arial"/>
                <a:ea typeface="Arial"/>
                <a:cs typeface="Arial"/>
                <a:sym typeface="Arial"/>
              </a:defRPr>
            </a:lvl2pPr>
            <a:lvl3pPr marL="0" marR="0" lvl="2" indent="0" algn="l" rtl="0">
              <a:lnSpc>
                <a:spcPct val="82142"/>
              </a:lnSpc>
              <a:spcBef>
                <a:spcPts val="0"/>
              </a:spcBef>
              <a:buNone/>
              <a:defRPr sz="2800" b="1" i="0" u="none" strike="noStrike" cap="none">
                <a:solidFill>
                  <a:srgbClr val="344447"/>
                </a:solidFill>
                <a:latin typeface="Arial"/>
                <a:ea typeface="Arial"/>
                <a:cs typeface="Arial"/>
                <a:sym typeface="Arial"/>
              </a:defRPr>
            </a:lvl3pPr>
            <a:lvl4pPr marL="0" marR="0" lvl="3" indent="0" algn="l" rtl="0">
              <a:lnSpc>
                <a:spcPct val="82142"/>
              </a:lnSpc>
              <a:spcBef>
                <a:spcPts val="0"/>
              </a:spcBef>
              <a:buNone/>
              <a:defRPr sz="2800" b="1" i="0" u="none" strike="noStrike" cap="none">
                <a:solidFill>
                  <a:srgbClr val="344447"/>
                </a:solidFill>
                <a:latin typeface="Arial"/>
                <a:ea typeface="Arial"/>
                <a:cs typeface="Arial"/>
                <a:sym typeface="Arial"/>
              </a:defRPr>
            </a:lvl4pPr>
            <a:lvl5pPr marL="0" marR="0" lvl="4" indent="0" algn="l" rtl="0">
              <a:lnSpc>
                <a:spcPct val="82142"/>
              </a:lnSpc>
              <a:spcBef>
                <a:spcPts val="0"/>
              </a:spcBef>
              <a:buNone/>
              <a:defRPr sz="2800" b="1" i="0" u="none" strike="noStrike" cap="none">
                <a:solidFill>
                  <a:srgbClr val="344447"/>
                </a:solidFill>
                <a:latin typeface="Arial"/>
                <a:ea typeface="Arial"/>
                <a:cs typeface="Arial"/>
                <a:sym typeface="Arial"/>
              </a:defRPr>
            </a:lvl5pPr>
            <a:lvl6pPr marL="0" marR="0" lvl="5" indent="0" algn="l" rtl="0">
              <a:lnSpc>
                <a:spcPct val="82142"/>
              </a:lnSpc>
              <a:spcBef>
                <a:spcPts val="0"/>
              </a:spcBef>
              <a:buNone/>
              <a:defRPr sz="2800" b="1" i="0" u="none" strike="noStrike" cap="none">
                <a:solidFill>
                  <a:srgbClr val="344447"/>
                </a:solidFill>
                <a:latin typeface="Arial"/>
                <a:ea typeface="Arial"/>
                <a:cs typeface="Arial"/>
                <a:sym typeface="Arial"/>
              </a:defRPr>
            </a:lvl6pPr>
            <a:lvl7pPr marL="0" marR="0" lvl="6" indent="0" algn="l" rtl="0">
              <a:lnSpc>
                <a:spcPct val="82142"/>
              </a:lnSpc>
              <a:spcBef>
                <a:spcPts val="0"/>
              </a:spcBef>
              <a:buNone/>
              <a:defRPr sz="2800" b="1" i="0" u="none" strike="noStrike" cap="none">
                <a:solidFill>
                  <a:srgbClr val="344447"/>
                </a:solidFill>
                <a:latin typeface="Arial"/>
                <a:ea typeface="Arial"/>
                <a:cs typeface="Arial"/>
                <a:sym typeface="Arial"/>
              </a:defRPr>
            </a:lvl7pPr>
            <a:lvl8pPr marL="0" marR="0" lvl="7" indent="0" algn="l" rtl="0">
              <a:lnSpc>
                <a:spcPct val="82142"/>
              </a:lnSpc>
              <a:spcBef>
                <a:spcPts val="0"/>
              </a:spcBef>
              <a:buNone/>
              <a:defRPr sz="2800" b="1" i="0" u="none" strike="noStrike" cap="none">
                <a:solidFill>
                  <a:srgbClr val="344447"/>
                </a:solidFill>
                <a:latin typeface="Arial"/>
                <a:ea typeface="Arial"/>
                <a:cs typeface="Arial"/>
                <a:sym typeface="Arial"/>
              </a:defRPr>
            </a:lvl8pPr>
            <a:lvl9pPr marL="0" marR="0" lvl="8" indent="0" algn="l" rtl="0">
              <a:lnSpc>
                <a:spcPct val="82142"/>
              </a:lnSpc>
              <a:spcBef>
                <a:spcPts val="0"/>
              </a:spcBef>
              <a:buNone/>
              <a:defRPr sz="2800" b="1" i="0" u="none" strike="noStrike" cap="none">
                <a:solidFill>
                  <a:srgbClr val="344447"/>
                </a:solidFill>
                <a:latin typeface="Arial"/>
                <a:ea typeface="Arial"/>
                <a:cs typeface="Arial"/>
                <a:sym typeface="Arial"/>
              </a:defRPr>
            </a:lvl9pPr>
          </a:lstStyle>
          <a:p>
            <a:endParaRPr/>
          </a:p>
        </p:txBody>
      </p:sp>
      <p:sp>
        <p:nvSpPr>
          <p:cNvPr id="18" name="Shape 18"/>
          <p:cNvSpPr txBox="1">
            <a:spLocks noGrp="1"/>
          </p:cNvSpPr>
          <p:nvPr>
            <p:ph type="sldNum" idx="12"/>
          </p:nvPr>
        </p:nvSpPr>
        <p:spPr>
          <a:xfrm>
            <a:off x="6553200" y="5314473"/>
            <a:ext cx="2133599" cy="269240"/>
          </a:xfrm>
          <a:prstGeom prst="rect">
            <a:avLst/>
          </a:prstGeom>
          <a:noFill/>
          <a:ln>
            <a:noFill/>
          </a:ln>
        </p:spPr>
        <p:txBody>
          <a:bodyPr lIns="45700" tIns="45700" rIns="45700"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FFFFFF"/>
                </a:solidFill>
                <a:latin typeface="Calibri"/>
                <a:ea typeface="Calibri"/>
                <a:cs typeface="Calibri"/>
                <a:sym typeface="Calibri"/>
              </a:rPr>
              <a:t>‹#›</a:t>
            </a:fld>
            <a:endParaRPr lang="en-US" sz="1200" b="0" i="0" u="none" strike="noStrike" cap="none">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2506229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5EC3747-F77D-BC49-8995-1D1C4B7295ED}" type="datetimeFigureOut">
              <a:rPr lang="en-US" smtClean="0"/>
              <a:t>9/10/20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775780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424782"/>
            <a:ext cx="7886700" cy="2377281"/>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824553"/>
            <a:ext cx="7886700" cy="1250156"/>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5EC3747-F77D-BC49-8995-1D1C4B7295ED}" type="datetimeFigureOut">
              <a:rPr lang="en-US" smtClean="0"/>
              <a:t>9/10/20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1598848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521354"/>
            <a:ext cx="3886200" cy="36261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521354"/>
            <a:ext cx="3886200" cy="36261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5EC3747-F77D-BC49-8995-1D1C4B7295ED}" type="datetimeFigureOut">
              <a:rPr lang="en-US" smtClean="0"/>
              <a:t>9/10/20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2825434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04271"/>
            <a:ext cx="7886700" cy="1104636"/>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400969"/>
            <a:ext cx="3868340" cy="68659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087563"/>
            <a:ext cx="3868340" cy="30704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400969"/>
            <a:ext cx="3887391" cy="68659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087563"/>
            <a:ext cx="3887391" cy="30704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5EC3747-F77D-BC49-8995-1D1C4B7295ED}" type="datetimeFigureOut">
              <a:rPr lang="en-US" smtClean="0"/>
              <a:t>9/10/20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1603622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5EC3747-F77D-BC49-8995-1D1C4B7295ED}" type="datetimeFigureOut">
              <a:rPr lang="en-US" smtClean="0"/>
              <a:t>9/10/20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2065098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5EC3747-F77D-BC49-8995-1D1C4B7295ED}" type="datetimeFigureOut">
              <a:rPr lang="en-US" smtClean="0"/>
              <a:t>9/10/20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3952996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81000"/>
            <a:ext cx="2949178" cy="13335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822855"/>
            <a:ext cx="4629150" cy="4061354"/>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714500"/>
            <a:ext cx="2949178" cy="3176323"/>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95EC3747-F77D-BC49-8995-1D1C4B7295ED}" type="datetimeFigureOut">
              <a:rPr lang="en-US" smtClean="0"/>
              <a:t>9/10/20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1790108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81000"/>
            <a:ext cx="2949178" cy="13335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822855"/>
            <a:ext cx="4629150" cy="4061354"/>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714500"/>
            <a:ext cx="2949178" cy="3176323"/>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95EC3747-F77D-BC49-8995-1D1C4B7295ED}" type="datetimeFigureOut">
              <a:rPr lang="en-US" smtClean="0"/>
              <a:t>9/10/20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1057728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04271"/>
            <a:ext cx="7886700" cy="110463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521354"/>
            <a:ext cx="7886700" cy="362611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5296959"/>
            <a:ext cx="2057400" cy="304271"/>
          </a:xfrm>
          <a:prstGeom prst="rect">
            <a:avLst/>
          </a:prstGeom>
        </p:spPr>
        <p:txBody>
          <a:bodyPr vert="horz" lIns="91440" tIns="45720" rIns="91440" bIns="45720" rtlCol="0" anchor="ctr"/>
          <a:lstStyle>
            <a:lvl1pPr algn="l">
              <a:defRPr sz="900">
                <a:solidFill>
                  <a:schemeClr val="tx1">
                    <a:tint val="75000"/>
                  </a:schemeClr>
                </a:solidFill>
              </a:defRPr>
            </a:lvl1pPr>
          </a:lstStyle>
          <a:p>
            <a:fld id="{95EC3747-F77D-BC49-8995-1D1C4B7295ED}" type="datetimeFigureOut">
              <a:rPr lang="en-US" smtClean="0"/>
              <a:t>9/10/20</a:t>
            </a:fld>
            <a:endParaRPr lang="en-US"/>
          </a:p>
        </p:txBody>
      </p:sp>
      <p:sp>
        <p:nvSpPr>
          <p:cNvPr id="5" name="Footer Placeholder 4"/>
          <p:cNvSpPr>
            <a:spLocks noGrp="1"/>
          </p:cNvSpPr>
          <p:nvPr>
            <p:ph type="ftr" sz="quarter" idx="3"/>
          </p:nvPr>
        </p:nvSpPr>
        <p:spPr>
          <a:xfrm>
            <a:off x="3028950" y="5296959"/>
            <a:ext cx="3086100" cy="304271"/>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5296959"/>
            <a:ext cx="2057400" cy="304271"/>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rtl="0">
              <a:spcBef>
                <a:spcPts val="0"/>
              </a:spcBef>
              <a:buSzPct val="25000"/>
              <a:buNone/>
            </a:pPr>
            <a:fld id="{00000000-1234-1234-1234-123412341234}" type="slidenum">
              <a:rPr lang="en-US" sz="1200" b="0" i="0" u="none" strike="noStrike" cap="none" smtClean="0">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2589746016"/>
      </p:ext>
    </p:extLst>
  </p:cSld>
  <p:clrMap bg1="dk1" tx1="lt1" bg2="dk2" tx2="lt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 id="2147483716"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3.tiff"/><Relationship Id="rId5" Type="http://schemas.microsoft.com/office/2007/relationships/hdphoto" Target="../media/hdphoto1.wdp"/><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8.tiff"/><Relationship Id="rId5" Type="http://schemas.openxmlformats.org/officeDocument/2006/relationships/image" Target="../media/image5.png"/><Relationship Id="rId4" Type="http://schemas.openxmlformats.org/officeDocument/2006/relationships/image" Target="../media/image7.tiff"/></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260"/>
        <p:cNvGrpSpPr/>
        <p:nvPr/>
      </p:nvGrpSpPr>
      <p:grpSpPr>
        <a:xfrm>
          <a:off x="0" y="0"/>
          <a:ext cx="0" cy="0"/>
          <a:chOff x="0" y="0"/>
          <a:chExt cx="0" cy="0"/>
        </a:xfrm>
      </p:grpSpPr>
      <p:pic>
        <p:nvPicPr>
          <p:cNvPr id="3" name="Picture 2">
            <a:extLst>
              <a:ext uri="{FF2B5EF4-FFF2-40B4-BE49-F238E27FC236}">
                <a16:creationId xmlns:a16="http://schemas.microsoft.com/office/drawing/2014/main" id="{D4506DB7-1BED-B64D-A95F-3C7EE3A5B256}"/>
              </a:ext>
            </a:extLst>
          </p:cNvPr>
          <p:cNvPicPr>
            <a:picLocks noChangeAspect="1"/>
          </p:cNvPicPr>
          <p:nvPr/>
        </p:nvPicPr>
        <p:blipFill rotWithShape="1">
          <a:blip r:embed="rId3"/>
          <a:srcRect l="28359" r="1110"/>
          <a:stretch/>
        </p:blipFill>
        <p:spPr>
          <a:xfrm>
            <a:off x="3082595" y="10"/>
            <a:ext cx="6061405" cy="5714990"/>
          </a:xfrm>
          <a:custGeom>
            <a:avLst/>
            <a:gdLst>
              <a:gd name="connsiteX0" fmla="*/ 0 w 8081873"/>
              <a:gd name="connsiteY0" fmla="*/ 0 h 6858000"/>
              <a:gd name="connsiteX1" fmla="*/ 8081873 w 8081873"/>
              <a:gd name="connsiteY1" fmla="*/ 0 h 6858000"/>
              <a:gd name="connsiteX2" fmla="*/ 8081873 w 8081873"/>
              <a:gd name="connsiteY2" fmla="*/ 6858000 h 6858000"/>
              <a:gd name="connsiteX3" fmla="*/ 0 w 8081873"/>
              <a:gd name="connsiteY3" fmla="*/ 6858000 h 6858000"/>
              <a:gd name="connsiteX4" fmla="*/ 68897 w 8081873"/>
              <a:gd name="connsiteY4" fmla="*/ 6734633 h 6858000"/>
              <a:gd name="connsiteX5" fmla="*/ 848920 w 8081873"/>
              <a:gd name="connsiteY5" fmla="*/ 3429000 h 6858000"/>
              <a:gd name="connsiteX6" fmla="*/ 68897 w 8081873"/>
              <a:gd name="connsiteY6" fmla="*/ 12336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081873" h="6858000">
                <a:moveTo>
                  <a:pt x="0" y="0"/>
                </a:moveTo>
                <a:lnTo>
                  <a:pt x="8081873" y="0"/>
                </a:lnTo>
                <a:lnTo>
                  <a:pt x="8081873" y="6858000"/>
                </a:lnTo>
                <a:lnTo>
                  <a:pt x="0" y="6858000"/>
                </a:lnTo>
                <a:lnTo>
                  <a:pt x="68897" y="6734633"/>
                </a:lnTo>
                <a:cubicBezTo>
                  <a:pt x="558802" y="5812845"/>
                  <a:pt x="848920" y="4668597"/>
                  <a:pt x="848920" y="3429000"/>
                </a:cubicBezTo>
                <a:cubicBezTo>
                  <a:pt x="848920" y="2189404"/>
                  <a:pt x="558802" y="1045156"/>
                  <a:pt x="68897" y="123368"/>
                </a:cubicBezTo>
                <a:close/>
              </a:path>
            </a:pathLst>
          </a:custGeom>
        </p:spPr>
      </p:pic>
      <p:sp>
        <p:nvSpPr>
          <p:cNvPr id="261" name="Shape 261"/>
          <p:cNvSpPr txBox="1">
            <a:spLocks noGrp="1"/>
          </p:cNvSpPr>
          <p:nvPr>
            <p:ph type="title"/>
          </p:nvPr>
        </p:nvSpPr>
        <p:spPr>
          <a:xfrm>
            <a:off x="358485" y="935302"/>
            <a:ext cx="3017520" cy="2670112"/>
          </a:xfrm>
          <a:prstGeom prst="rect">
            <a:avLst/>
          </a:prstGeom>
        </p:spPr>
        <p:txBody>
          <a:bodyPr vert="horz" lIns="91440" tIns="45720" rIns="91440" bIns="45720" rtlCol="0" anchor="b" anchorCtr="0">
            <a:normAutofit/>
          </a:bodyPr>
          <a:lstStyle/>
          <a:p>
            <a:pPr lvl="0" defTabSz="914400">
              <a:lnSpc>
                <a:spcPct val="90000"/>
              </a:lnSpc>
              <a:spcBef>
                <a:spcPct val="0"/>
              </a:spcBef>
              <a:buSzPct val="25000"/>
            </a:pPr>
            <a:r>
              <a:rPr lang="en-US" sz="2200" dirty="0">
                <a:solidFill>
                  <a:schemeClr val="bg1"/>
                </a:solidFill>
                <a:latin typeface="Verdana" panose="020B0604030504040204" pitchFamily="34" charset="0"/>
                <a:ea typeface="Verdana" panose="020B0604030504040204" pitchFamily="34" charset="0"/>
                <a:cs typeface="Verdana" panose="020B0604030504040204" pitchFamily="34" charset="0"/>
              </a:rPr>
              <a:t>Our inspiration.</a:t>
            </a:r>
            <a:br>
              <a:rPr lang="en-US" sz="1100" i="1" dirty="0">
                <a:solidFill>
                  <a:schemeClr val="bg1"/>
                </a:solidFill>
                <a:latin typeface="Arial" panose="020B0604020202020204" pitchFamily="34" charset="0"/>
                <a:ea typeface="Verdana" panose="020B0604030504040204" pitchFamily="34" charset="0"/>
                <a:cs typeface="Arial" panose="020B0604020202020204" pitchFamily="34" charset="0"/>
              </a:rPr>
            </a:br>
            <a:br>
              <a:rPr lang="en-US" sz="1100" b="1" i="1" u="none" strike="noStrike" cap="none" dirty="0">
                <a:solidFill>
                  <a:schemeClr val="bg1"/>
                </a:solidFill>
                <a:latin typeface="Arial" panose="020B0604020202020204" pitchFamily="34" charset="0"/>
                <a:ea typeface="Verdana" panose="020B0604030504040204" pitchFamily="34" charset="0"/>
                <a:cs typeface="Arial" panose="020B0604020202020204" pitchFamily="34" charset="0"/>
                <a:sym typeface="Arial"/>
              </a:rPr>
            </a:br>
            <a:br>
              <a:rPr lang="en-US" sz="1100" i="1" dirty="0">
                <a:solidFill>
                  <a:schemeClr val="bg1"/>
                </a:solidFill>
                <a:latin typeface="Arial" panose="020B0604020202020204" pitchFamily="34" charset="0"/>
                <a:ea typeface="Verdana" panose="020B0604030504040204" pitchFamily="34" charset="0"/>
                <a:cs typeface="Arial" panose="020B0604020202020204" pitchFamily="34" charset="0"/>
              </a:rPr>
            </a:br>
            <a:r>
              <a:rPr lang="en-US" sz="1100" b="0" i="1" dirty="0">
                <a:solidFill>
                  <a:schemeClr val="bg1"/>
                </a:solidFill>
                <a:latin typeface="Arial" panose="020B0604020202020204" pitchFamily="34" charset="0"/>
                <a:ea typeface="Verdana" panose="020B0604030504040204" pitchFamily="34" charset="0"/>
                <a:cs typeface="Arial" panose="020B0604020202020204" pitchFamily="34" charset="0"/>
              </a:rPr>
              <a:t>We launched Eat. Learn. Play. because we see the tremendous need that exists all around us and want to do what we can to help improve the lives of kids and families in Oakland, the Bay Area, and across the country. </a:t>
            </a:r>
            <a:br>
              <a:rPr lang="en-US" sz="1100" b="0" i="1" dirty="0">
                <a:solidFill>
                  <a:schemeClr val="bg1"/>
                </a:solidFill>
                <a:latin typeface="Arial" panose="020B0604020202020204" pitchFamily="34" charset="0"/>
                <a:ea typeface="Verdana" panose="020B0604030504040204" pitchFamily="34" charset="0"/>
                <a:cs typeface="Arial" panose="020B0604020202020204" pitchFamily="34" charset="0"/>
              </a:rPr>
            </a:br>
            <a:br>
              <a:rPr lang="en-US" sz="1100" b="0" i="1" dirty="0">
                <a:solidFill>
                  <a:schemeClr val="bg1"/>
                </a:solidFill>
                <a:latin typeface="Arial" panose="020B0604020202020204" pitchFamily="34" charset="0"/>
                <a:ea typeface="Verdana" panose="020B0604030504040204" pitchFamily="34" charset="0"/>
                <a:cs typeface="Arial" panose="020B0604020202020204" pitchFamily="34" charset="0"/>
              </a:rPr>
            </a:br>
            <a:r>
              <a:rPr lang="en-US" sz="1100" b="0" i="1" dirty="0">
                <a:solidFill>
                  <a:schemeClr val="bg1"/>
                </a:solidFill>
                <a:latin typeface="Arial" panose="020B0604020202020204" pitchFamily="34" charset="0"/>
                <a:cs typeface="Arial" panose="020B0604020202020204" pitchFamily="34" charset="0"/>
              </a:rPr>
              <a:t>Rooted in three of the most vital pillars for a healthy childhood — nutrition, education and physical activity —</a:t>
            </a:r>
            <a:r>
              <a:rPr lang="en-US" sz="1100" b="0" i="1" dirty="0">
                <a:solidFill>
                  <a:schemeClr val="bg1"/>
                </a:solidFill>
                <a:latin typeface="Arial" panose="020B0604020202020204" pitchFamily="34" charset="0"/>
                <a:ea typeface="Verdana" panose="020B0604030504040204" pitchFamily="34" charset="0"/>
                <a:cs typeface="Arial" panose="020B0604020202020204" pitchFamily="34" charset="0"/>
              </a:rPr>
              <a:t> Eat. Learn. Play. is designed to help ensure an equal road to success for all kids. </a:t>
            </a:r>
            <a:endParaRPr lang="en-US" sz="1100" b="1" i="1" u="none" strike="noStrike" cap="none" dirty="0">
              <a:solidFill>
                <a:schemeClr val="bg1"/>
              </a:solidFill>
              <a:latin typeface="Arial" panose="020B0604020202020204" pitchFamily="34" charset="0"/>
              <a:ea typeface="Verdana" panose="020B0604030504040204" pitchFamily="34" charset="0"/>
              <a:cs typeface="Arial" panose="020B0604020202020204" pitchFamily="34" charset="0"/>
              <a:sym typeface="Arial"/>
            </a:endParaRPr>
          </a:p>
        </p:txBody>
      </p:sp>
      <p:pic>
        <p:nvPicPr>
          <p:cNvPr id="6" name="Picture 5">
            <a:extLst>
              <a:ext uri="{FF2B5EF4-FFF2-40B4-BE49-F238E27FC236}">
                <a16:creationId xmlns:a16="http://schemas.microsoft.com/office/drawing/2014/main" id="{FAA9125F-2802-AF41-8865-3B0F7472C196}"/>
              </a:ext>
            </a:extLst>
          </p:cNvPr>
          <p:cNvPicPr>
            <a:picLocks noChangeAspect="1"/>
          </p:cNvPicPr>
          <p:nvPr/>
        </p:nvPicPr>
        <p:blipFill>
          <a:blip r:embed="rId4">
            <a:biLevel thresh="50000"/>
            <a:extLst>
              <a:ext uri="{BEBA8EAE-BF5A-486C-A8C5-ECC9F3942E4B}">
                <a14:imgProps xmlns:a14="http://schemas.microsoft.com/office/drawing/2010/main">
                  <a14:imgLayer r:embed="rId5">
                    <a14:imgEffect>
                      <a14:colorTemperature colorTemp="2434"/>
                    </a14:imgEffect>
                    <a14:imgEffect>
                      <a14:saturation sat="112000"/>
                    </a14:imgEffect>
                  </a14:imgLayer>
                </a14:imgProps>
              </a:ext>
            </a:extLst>
          </a:blip>
          <a:stretch>
            <a:fillRect/>
          </a:stretch>
        </p:blipFill>
        <p:spPr>
          <a:xfrm>
            <a:off x="860898" y="3804340"/>
            <a:ext cx="882872" cy="513610"/>
          </a:xfrm>
          <a:prstGeom prst="rect">
            <a:avLst/>
          </a:prstGeom>
          <a:solidFill>
            <a:schemeClr val="bg1">
              <a:lumMod val="50000"/>
            </a:schemeClr>
          </a:solidFill>
        </p:spPr>
      </p:pic>
      <p:pic>
        <p:nvPicPr>
          <p:cNvPr id="10" name="Picture 9">
            <a:extLst>
              <a:ext uri="{FF2B5EF4-FFF2-40B4-BE49-F238E27FC236}">
                <a16:creationId xmlns:a16="http://schemas.microsoft.com/office/drawing/2014/main" id="{D3671049-F231-0F42-813A-D57DDA445E68}"/>
              </a:ext>
            </a:extLst>
          </p:cNvPr>
          <p:cNvPicPr>
            <a:picLocks noChangeAspect="1"/>
          </p:cNvPicPr>
          <p:nvPr/>
        </p:nvPicPr>
        <p:blipFill>
          <a:blip r:embed="rId6">
            <a:biLevel thresh="25000"/>
          </a:blip>
          <a:stretch>
            <a:fillRect/>
          </a:stretch>
        </p:blipFill>
        <p:spPr>
          <a:xfrm>
            <a:off x="1625556" y="3819581"/>
            <a:ext cx="1171030" cy="498370"/>
          </a:xfrm>
          <a:prstGeom prst="rect">
            <a:avLst/>
          </a:prstGeom>
          <a:solidFill>
            <a:schemeClr val="bg1"/>
          </a:solidFill>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1"/>
                                        </p:tgtEl>
                                        <p:attrNameLst>
                                          <p:attrName>style.visibility</p:attrName>
                                        </p:attrNameLst>
                                      </p:cBhvr>
                                      <p:to>
                                        <p:strVal val="visible"/>
                                      </p:to>
                                    </p:set>
                                    <p:animEffect transition="in" filter="fade">
                                      <p:cBhvr>
                                        <p:cTn id="7" dur="500"/>
                                        <p:tgtEl>
                                          <p:spTgt spid="2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252"/>
        <p:cNvGrpSpPr/>
        <p:nvPr/>
      </p:nvGrpSpPr>
      <p:grpSpPr>
        <a:xfrm>
          <a:off x="0" y="0"/>
          <a:ext cx="0" cy="0"/>
          <a:chOff x="0" y="0"/>
          <a:chExt cx="0" cy="0"/>
        </a:xfrm>
      </p:grpSpPr>
      <p:sp>
        <p:nvSpPr>
          <p:cNvPr id="255" name="Shape 255"/>
          <p:cNvSpPr/>
          <p:nvPr/>
        </p:nvSpPr>
        <p:spPr>
          <a:xfrm>
            <a:off x="3982915" y="2666132"/>
            <a:ext cx="1099039" cy="492000"/>
          </a:xfrm>
          <a:prstGeom prst="rect">
            <a:avLst/>
          </a:prstGeom>
          <a:noFill/>
          <a:ln>
            <a:noFill/>
          </a:ln>
        </p:spPr>
        <p:txBody>
          <a:bodyPr lIns="0" tIns="0" rIns="0" bIns="0" anchor="t" anchorCtr="0">
            <a:noAutofit/>
          </a:bodyPr>
          <a:lstStyle/>
          <a:p>
            <a:pPr marL="0" marR="0" lvl="0" indent="0" algn="l" rtl="0">
              <a:spcBef>
                <a:spcPts val="0"/>
              </a:spcBef>
              <a:buNone/>
            </a:pPr>
            <a:endParaRPr dirty="0"/>
          </a:p>
        </p:txBody>
      </p:sp>
      <p:pic>
        <p:nvPicPr>
          <p:cNvPr id="3" name="Picture 2">
            <a:extLst>
              <a:ext uri="{FF2B5EF4-FFF2-40B4-BE49-F238E27FC236}">
                <a16:creationId xmlns:a16="http://schemas.microsoft.com/office/drawing/2014/main" id="{16E66E0E-4D8B-E34F-A67B-B6F9214AA9EE}"/>
              </a:ext>
            </a:extLst>
          </p:cNvPr>
          <p:cNvPicPr>
            <a:picLocks noChangeAspect="1"/>
          </p:cNvPicPr>
          <p:nvPr/>
        </p:nvPicPr>
        <p:blipFill>
          <a:blip r:embed="rId3"/>
          <a:stretch>
            <a:fillRect/>
          </a:stretch>
        </p:blipFill>
        <p:spPr>
          <a:xfrm>
            <a:off x="294452" y="1424354"/>
            <a:ext cx="3738124" cy="2294792"/>
          </a:xfrm>
          <a:prstGeom prst="rect">
            <a:avLst/>
          </a:prstGeom>
        </p:spPr>
      </p:pic>
      <p:pic>
        <p:nvPicPr>
          <p:cNvPr id="4" name="Picture 3" descr="A picture containing food, drawing&#10;&#10;Description automatically generated">
            <a:extLst>
              <a:ext uri="{FF2B5EF4-FFF2-40B4-BE49-F238E27FC236}">
                <a16:creationId xmlns:a16="http://schemas.microsoft.com/office/drawing/2014/main" id="{E923EE4F-3BAA-784B-BBAF-86E1D3380EF4}"/>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5081954" y="1424353"/>
            <a:ext cx="3437792" cy="2294791"/>
          </a:xfrm>
          <a:prstGeom prst="rect">
            <a:avLst/>
          </a:prstGeom>
          <a:noFill/>
          <a:ln>
            <a:noFill/>
          </a:ln>
        </p:spPr>
      </p:pic>
      <p:sp>
        <p:nvSpPr>
          <p:cNvPr id="2" name="TextBox 1">
            <a:extLst>
              <a:ext uri="{FF2B5EF4-FFF2-40B4-BE49-F238E27FC236}">
                <a16:creationId xmlns:a16="http://schemas.microsoft.com/office/drawing/2014/main" id="{6FD905DE-CE9B-1949-A3D5-E8F2AD493007}"/>
              </a:ext>
            </a:extLst>
          </p:cNvPr>
          <p:cNvSpPr txBox="1"/>
          <p:nvPr/>
        </p:nvSpPr>
        <p:spPr>
          <a:xfrm>
            <a:off x="4270182" y="2156249"/>
            <a:ext cx="524503" cy="830997"/>
          </a:xfrm>
          <a:prstGeom prst="rect">
            <a:avLst/>
          </a:prstGeom>
          <a:noFill/>
        </p:spPr>
        <p:txBody>
          <a:bodyPr wrap="none" rtlCol="0">
            <a:spAutoFit/>
          </a:bodyPr>
          <a:lstStyle/>
          <a:p>
            <a:r>
              <a:rPr lang="en-US" sz="4800" b="1" i="1" dirty="0">
                <a:solidFill>
                  <a:schemeClr val="bg1"/>
                </a:solidFill>
              </a:rPr>
              <a:t>X</a:t>
            </a:r>
          </a:p>
        </p:txBody>
      </p:sp>
    </p:spTree>
    <p:extLst>
      <p:ext uri="{BB962C8B-B14F-4D97-AF65-F5344CB8AC3E}">
        <p14:creationId xmlns:p14="http://schemas.microsoft.com/office/powerpoint/2010/main" val="1021536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55"/>
                                        </p:tgtEl>
                                        <p:attrNameLst>
                                          <p:attrName>style.visibility</p:attrName>
                                        </p:attrNameLst>
                                      </p:cBhvr>
                                      <p:to>
                                        <p:strVal val="visible"/>
                                      </p:to>
                                    </p:set>
                                    <p:animEffect transition="in" filter="fade">
                                      <p:cBhvr>
                                        <p:cTn id="7" dur="500"/>
                                        <p:tgtEl>
                                          <p:spTgt spid="2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60"/>
        <p:cNvGrpSpPr/>
        <p:nvPr/>
      </p:nvGrpSpPr>
      <p:grpSpPr>
        <a:xfrm>
          <a:off x="0" y="0"/>
          <a:ext cx="0" cy="0"/>
          <a:chOff x="0" y="0"/>
          <a:chExt cx="0" cy="0"/>
        </a:xfrm>
      </p:grpSpPr>
      <p:sp>
        <p:nvSpPr>
          <p:cNvPr id="138" name="Rectangle 137">
            <a:extLst>
              <a:ext uri="{FF2B5EF4-FFF2-40B4-BE49-F238E27FC236}">
                <a16:creationId xmlns:a16="http://schemas.microsoft.com/office/drawing/2014/main" id="{9B789048-32EE-491B-8CBF-558344FDB2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862321" cy="5715000"/>
          </a:xfrm>
          <a:prstGeom prst="rect">
            <a:avLst/>
          </a:prstGeom>
          <a:gradFill>
            <a:gsLst>
              <a:gs pos="0">
                <a:schemeClr val="accent1">
                  <a:lumMod val="100000"/>
                  <a:alpha val="72000"/>
                </a:schemeClr>
              </a:gs>
              <a:gs pos="25000">
                <a:schemeClr val="accent1">
                  <a:alpha val="55000"/>
                </a:schemeClr>
              </a:gs>
              <a:gs pos="94000">
                <a:schemeClr val="bg2">
                  <a:lumMod val="75000"/>
                  <a:alpha val="90000"/>
                </a:schemeClr>
              </a:gs>
              <a:gs pos="100000">
                <a:schemeClr val="bg2">
                  <a:lumMod val="75000"/>
                  <a:alpha val="90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0" name="Picture 139">
            <a:extLst>
              <a:ext uri="{FF2B5EF4-FFF2-40B4-BE49-F238E27FC236}">
                <a16:creationId xmlns:a16="http://schemas.microsoft.com/office/drawing/2014/main" id="{EDD2F41E-8948-4BFB-A2A3-CA8BA8ED97B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flipH="1">
            <a:off x="0" y="0"/>
            <a:ext cx="9144000" cy="5715000"/>
          </a:xfrm>
          <a:prstGeom prst="rect">
            <a:avLst/>
          </a:prstGeom>
        </p:spPr>
      </p:pic>
      <p:sp>
        <p:nvSpPr>
          <p:cNvPr id="261" name="Shape 261"/>
          <p:cNvSpPr txBox="1">
            <a:spLocks noGrp="1"/>
          </p:cNvSpPr>
          <p:nvPr>
            <p:ph type="title"/>
          </p:nvPr>
        </p:nvSpPr>
        <p:spPr>
          <a:xfrm>
            <a:off x="4798558" y="237392"/>
            <a:ext cx="4345422" cy="5477608"/>
          </a:xfrm>
          <a:prstGeom prst="rect">
            <a:avLst/>
          </a:prstGeom>
        </p:spPr>
        <p:txBody>
          <a:bodyPr vert="horz" lIns="91440" tIns="45720" rIns="91440" bIns="45720" rtlCol="0" anchor="t" anchorCtr="0">
            <a:noAutofit/>
          </a:bodyPr>
          <a:lstStyle/>
          <a:p>
            <a:pPr lvl="0" defTabSz="914400">
              <a:lnSpc>
                <a:spcPct val="90000"/>
              </a:lnSpc>
              <a:spcBef>
                <a:spcPct val="0"/>
              </a:spcBef>
              <a:buSzPct val="25000"/>
            </a:pPr>
            <a:r>
              <a:rPr lang="en-US" sz="1400" b="0" kern="1200" dirty="0">
                <a:solidFill>
                  <a:schemeClr val="bg1"/>
                </a:solidFill>
                <a:latin typeface="+mj-lt"/>
                <a:ea typeface="+mj-ea"/>
                <a:cs typeface="+mj-cs"/>
              </a:rPr>
              <a:t>In March 2020, ELP </a:t>
            </a:r>
            <a:r>
              <a:rPr lang="en-US" sz="1400" b="0" dirty="0">
                <a:solidFill>
                  <a:schemeClr val="bg1"/>
                </a:solidFill>
                <a:latin typeface="+mj-lt"/>
              </a:rPr>
              <a:t>launched a major partnership with World Central Kitchen to use the power of restaurants food to empower communities and rebuild economies. </a:t>
            </a:r>
            <a:br>
              <a:rPr lang="en-US" sz="1400" b="0" dirty="0">
                <a:solidFill>
                  <a:schemeClr val="bg1"/>
                </a:solidFill>
                <a:latin typeface="+mj-lt"/>
              </a:rPr>
            </a:br>
            <a:br>
              <a:rPr lang="en-US" sz="1400" b="0" dirty="0">
                <a:solidFill>
                  <a:schemeClr val="bg1"/>
                </a:solidFill>
                <a:latin typeface="+mj-lt"/>
              </a:rPr>
            </a:br>
            <a:r>
              <a:rPr lang="en-US" sz="1400" b="0" dirty="0">
                <a:solidFill>
                  <a:schemeClr val="bg1"/>
                </a:solidFill>
                <a:latin typeface="+mj-lt"/>
              </a:rPr>
              <a:t>Since March, ELP and WCK have:</a:t>
            </a:r>
            <a:br>
              <a:rPr lang="en-US" sz="1400" b="0" dirty="0">
                <a:solidFill>
                  <a:schemeClr val="bg1"/>
                </a:solidFill>
                <a:latin typeface="+mj-lt"/>
              </a:rPr>
            </a:br>
            <a:br>
              <a:rPr lang="en-US" sz="1400" b="0" dirty="0">
                <a:solidFill>
                  <a:schemeClr val="bg1"/>
                </a:solidFill>
                <a:latin typeface="+mj-lt"/>
              </a:rPr>
            </a:br>
            <a:r>
              <a:rPr lang="en-US" sz="1400" b="0" dirty="0">
                <a:solidFill>
                  <a:schemeClr val="bg1"/>
                </a:solidFill>
                <a:latin typeface="+mj-lt"/>
              </a:rPr>
              <a:t>- Engaged </a:t>
            </a:r>
            <a:r>
              <a:rPr lang="en-US" sz="1400" dirty="0">
                <a:solidFill>
                  <a:schemeClr val="bg1"/>
                </a:solidFill>
                <a:latin typeface="+mj-lt"/>
              </a:rPr>
              <a:t>130 Local Oakland restaurants</a:t>
            </a:r>
            <a:r>
              <a:rPr lang="en-US" sz="1400" b="0" dirty="0">
                <a:solidFill>
                  <a:schemeClr val="bg1"/>
                </a:solidFill>
                <a:latin typeface="+mj-lt"/>
              </a:rPr>
              <a:t>, of which 70% are Black, Latinx or Women-owned.</a:t>
            </a:r>
            <a:br>
              <a:rPr lang="en-US" sz="1400" b="0" dirty="0">
                <a:solidFill>
                  <a:schemeClr val="bg1"/>
                </a:solidFill>
                <a:latin typeface="+mj-lt"/>
              </a:rPr>
            </a:br>
            <a:br>
              <a:rPr lang="en-US" sz="1400" b="0" dirty="0">
                <a:solidFill>
                  <a:schemeClr val="bg1"/>
                </a:solidFill>
                <a:latin typeface="+mj-lt"/>
              </a:rPr>
            </a:br>
            <a:r>
              <a:rPr lang="en-US" sz="1400" b="0" dirty="0">
                <a:solidFill>
                  <a:schemeClr val="bg1"/>
                </a:solidFill>
                <a:latin typeface="+mj-lt"/>
              </a:rPr>
              <a:t>- Delivered over </a:t>
            </a:r>
            <a:r>
              <a:rPr lang="en-US" sz="1400" dirty="0">
                <a:solidFill>
                  <a:schemeClr val="bg1"/>
                </a:solidFill>
                <a:latin typeface="+mj-lt"/>
              </a:rPr>
              <a:t>1.3 million meals </a:t>
            </a:r>
            <a:r>
              <a:rPr lang="en-US" sz="1400" b="0" dirty="0">
                <a:solidFill>
                  <a:schemeClr val="bg1"/>
                </a:solidFill>
                <a:latin typeface="+mj-lt"/>
              </a:rPr>
              <a:t>to unhoused, seniors, foster youth, OUSD kids and families and others in need of meals.</a:t>
            </a:r>
            <a:br>
              <a:rPr lang="en-US" sz="1400" dirty="0">
                <a:solidFill>
                  <a:schemeClr val="bg1"/>
                </a:solidFill>
                <a:latin typeface="+mj-lt"/>
              </a:rPr>
            </a:br>
            <a:br>
              <a:rPr lang="en-US" sz="1400" dirty="0">
                <a:solidFill>
                  <a:schemeClr val="bg1"/>
                </a:solidFill>
                <a:latin typeface="+mj-lt"/>
              </a:rPr>
            </a:br>
            <a:r>
              <a:rPr lang="en-US" sz="1400" dirty="0">
                <a:solidFill>
                  <a:schemeClr val="bg1"/>
                </a:solidFill>
                <a:latin typeface="+mj-lt"/>
              </a:rPr>
              <a:t>- </a:t>
            </a:r>
            <a:r>
              <a:rPr lang="en-US" sz="1400" b="0" dirty="0">
                <a:solidFill>
                  <a:schemeClr val="bg1"/>
                </a:solidFill>
                <a:latin typeface="+mj-lt"/>
              </a:rPr>
              <a:t>Infused over </a:t>
            </a:r>
            <a:r>
              <a:rPr lang="en-US" sz="1400" dirty="0">
                <a:solidFill>
                  <a:schemeClr val="bg1"/>
                </a:solidFill>
                <a:latin typeface="+mj-lt"/>
              </a:rPr>
              <a:t>$10,200,000 directly </a:t>
            </a:r>
            <a:r>
              <a:rPr lang="en-US" sz="1400" b="0" dirty="0">
                <a:solidFill>
                  <a:schemeClr val="bg1"/>
                </a:solidFill>
                <a:latin typeface="+mj-lt"/>
              </a:rPr>
              <a:t>into restaurants.</a:t>
            </a:r>
            <a:br>
              <a:rPr lang="en-US" sz="1400" b="0" dirty="0">
                <a:solidFill>
                  <a:schemeClr val="bg1"/>
                </a:solidFill>
                <a:latin typeface="+mj-lt"/>
              </a:rPr>
            </a:br>
            <a:br>
              <a:rPr lang="en-US" sz="1400" b="0" dirty="0">
                <a:solidFill>
                  <a:schemeClr val="bg1"/>
                </a:solidFill>
                <a:latin typeface="+mj-lt"/>
              </a:rPr>
            </a:br>
            <a:r>
              <a:rPr lang="en-US" sz="1400" b="0" dirty="0">
                <a:solidFill>
                  <a:schemeClr val="bg1"/>
                </a:solidFill>
                <a:latin typeface="+mj-lt"/>
              </a:rPr>
              <a:t>- Helped restaurants rehire</a:t>
            </a:r>
            <a:r>
              <a:rPr lang="en-US" sz="1400" dirty="0">
                <a:solidFill>
                  <a:schemeClr val="bg1"/>
                </a:solidFill>
                <a:latin typeface="+mj-lt"/>
              </a:rPr>
              <a:t> over 825 of their kitchen staff</a:t>
            </a:r>
            <a:r>
              <a:rPr lang="en-US" sz="1400" b="0" dirty="0">
                <a:solidFill>
                  <a:schemeClr val="bg1"/>
                </a:solidFill>
                <a:latin typeface="+mj-lt"/>
              </a:rPr>
              <a:t>.</a:t>
            </a:r>
            <a:br>
              <a:rPr lang="en-US" sz="1400" b="0" i="1" dirty="0">
                <a:solidFill>
                  <a:schemeClr val="bg1"/>
                </a:solidFill>
                <a:latin typeface="+mj-lt"/>
              </a:rPr>
            </a:br>
            <a:br>
              <a:rPr lang="en-US" sz="1400" b="0" i="1" dirty="0">
                <a:solidFill>
                  <a:schemeClr val="bg1"/>
                </a:solidFill>
                <a:latin typeface="+mj-lt"/>
              </a:rPr>
            </a:br>
            <a:r>
              <a:rPr lang="en-US" sz="1400" b="0" i="1" dirty="0">
                <a:solidFill>
                  <a:schemeClr val="bg1"/>
                </a:solidFill>
                <a:latin typeface="+mj-lt"/>
              </a:rPr>
              <a:t>- </a:t>
            </a:r>
            <a:r>
              <a:rPr lang="en-US" sz="1400" b="0" dirty="0">
                <a:solidFill>
                  <a:schemeClr val="bg1"/>
                </a:solidFill>
                <a:latin typeface="+mj-lt"/>
              </a:rPr>
              <a:t>Partnered with </a:t>
            </a:r>
            <a:r>
              <a:rPr lang="en-US" sz="1400" dirty="0">
                <a:solidFill>
                  <a:schemeClr val="bg1"/>
                </a:solidFill>
                <a:latin typeface="+mj-lt"/>
              </a:rPr>
              <a:t>140 local organizations/institutions </a:t>
            </a:r>
            <a:r>
              <a:rPr lang="en-US" sz="1400" b="0" dirty="0">
                <a:solidFill>
                  <a:schemeClr val="bg1"/>
                </a:solidFill>
                <a:latin typeface="+mj-lt"/>
              </a:rPr>
              <a:t>to identify families in need of meals. These include the City of Oakland, the Black Cultural Zone, East Oakland Collective, Unity Council, Peralta Colleges, Homies Empowerment and Good Good </a:t>
            </a:r>
            <a:r>
              <a:rPr lang="en-US" sz="1400" b="0" dirty="0" err="1">
                <a:solidFill>
                  <a:schemeClr val="bg1"/>
                </a:solidFill>
                <a:latin typeface="+mj-lt"/>
              </a:rPr>
              <a:t>Eatz</a:t>
            </a:r>
            <a:r>
              <a:rPr lang="en-US" sz="1400" b="0" dirty="0">
                <a:solidFill>
                  <a:schemeClr val="bg1"/>
                </a:solidFill>
                <a:latin typeface="+mj-lt"/>
              </a:rPr>
              <a:t>, among others.</a:t>
            </a:r>
            <a:br>
              <a:rPr lang="en-US" sz="1400" b="0" dirty="0">
                <a:solidFill>
                  <a:schemeClr val="bg1"/>
                </a:solidFill>
                <a:latin typeface="+mj-lt"/>
              </a:rPr>
            </a:br>
            <a:br>
              <a:rPr lang="en-US" sz="1400" b="0" dirty="0">
                <a:solidFill>
                  <a:schemeClr val="bg1"/>
                </a:solidFill>
                <a:latin typeface="+mj-lt"/>
              </a:rPr>
            </a:br>
            <a:r>
              <a:rPr lang="en-US" sz="1400" b="0" dirty="0">
                <a:solidFill>
                  <a:schemeClr val="bg1"/>
                </a:solidFill>
                <a:latin typeface="+mj-lt"/>
              </a:rPr>
              <a:t>- Delivered over 80,</a:t>
            </a:r>
            <a:r>
              <a:rPr lang="en-US" sz="1400" dirty="0">
                <a:solidFill>
                  <a:schemeClr val="bg1"/>
                </a:solidFill>
                <a:latin typeface="+mj-lt"/>
              </a:rPr>
              <a:t>000 fresh farm produce boxes </a:t>
            </a:r>
            <a:r>
              <a:rPr lang="en-US" sz="1400" b="0" dirty="0">
                <a:solidFill>
                  <a:schemeClr val="bg1"/>
                </a:solidFill>
                <a:latin typeface="+mj-lt"/>
              </a:rPr>
              <a:t>to Oakland families.</a:t>
            </a:r>
            <a:endParaRPr lang="en-US" sz="1400" b="1" u="none" strike="noStrike" kern="1200" cap="none" dirty="0">
              <a:solidFill>
                <a:srgbClr val="000000"/>
              </a:solidFill>
              <a:latin typeface="+mj-lt"/>
              <a:ea typeface="+mj-ea"/>
              <a:cs typeface="+mj-cs"/>
              <a:sym typeface="Arial"/>
            </a:endParaRPr>
          </a:p>
        </p:txBody>
      </p:sp>
      <p:sp>
        <p:nvSpPr>
          <p:cNvPr id="142" name="Freeform 67">
            <a:extLst>
              <a:ext uri="{FF2B5EF4-FFF2-40B4-BE49-F238E27FC236}">
                <a16:creationId xmlns:a16="http://schemas.microsoft.com/office/drawing/2014/main" id="{07500BEA-8A07-45E9-9219-40FBEECD55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460863"/>
            <a:ext cx="2431597" cy="2254137"/>
          </a:xfrm>
          <a:custGeom>
            <a:avLst/>
            <a:gdLst>
              <a:gd name="connsiteX0" fmla="*/ 1465277 w 3242130"/>
              <a:gd name="connsiteY0" fmla="*/ 0 h 2704964"/>
              <a:gd name="connsiteX1" fmla="*/ 3242130 w 3242130"/>
              <a:gd name="connsiteY1" fmla="*/ 1776853 h 2704964"/>
              <a:gd name="connsiteX2" fmla="*/ 3027674 w 3242130"/>
              <a:gd name="connsiteY2" fmla="*/ 2623807 h 2704964"/>
              <a:gd name="connsiteX3" fmla="*/ 2978369 w 3242130"/>
              <a:gd name="connsiteY3" fmla="*/ 2704964 h 2704964"/>
              <a:gd name="connsiteX4" fmla="*/ 0 w 3242130"/>
              <a:gd name="connsiteY4" fmla="*/ 2704964 h 2704964"/>
              <a:gd name="connsiteX5" fmla="*/ 0 w 3242130"/>
              <a:gd name="connsiteY5" fmla="*/ 772542 h 2704964"/>
              <a:gd name="connsiteX6" fmla="*/ 94171 w 3242130"/>
              <a:gd name="connsiteY6" fmla="*/ 646610 h 2704964"/>
              <a:gd name="connsiteX7" fmla="*/ 1465277 w 3242130"/>
              <a:gd name="connsiteY7" fmla="*/ 0 h 2704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42130" h="2704964">
                <a:moveTo>
                  <a:pt x="1465277" y="0"/>
                </a:moveTo>
                <a:cubicBezTo>
                  <a:pt x="2446606" y="0"/>
                  <a:pt x="3242130" y="795524"/>
                  <a:pt x="3242130" y="1776853"/>
                </a:cubicBezTo>
                <a:cubicBezTo>
                  <a:pt x="3242130" y="2083519"/>
                  <a:pt x="3164442" y="2372039"/>
                  <a:pt x="3027674" y="2623807"/>
                </a:cubicBezTo>
                <a:lnTo>
                  <a:pt x="2978369" y="2704964"/>
                </a:lnTo>
                <a:lnTo>
                  <a:pt x="0" y="2704964"/>
                </a:lnTo>
                <a:lnTo>
                  <a:pt x="0" y="772542"/>
                </a:lnTo>
                <a:lnTo>
                  <a:pt x="94171" y="646610"/>
                </a:lnTo>
                <a:cubicBezTo>
                  <a:pt x="420072" y="251709"/>
                  <a:pt x="913280" y="0"/>
                  <a:pt x="1465277"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4" name="Oval 143">
            <a:extLst>
              <a:ext uri="{FF2B5EF4-FFF2-40B4-BE49-F238E27FC236}">
                <a16:creationId xmlns:a16="http://schemas.microsoft.com/office/drawing/2014/main" id="{F006ACBB-A8A7-4C1B-9832-A4BFEDD2E9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31978" y="2347195"/>
            <a:ext cx="2149005" cy="2387784"/>
          </a:xfrm>
          <a:prstGeom prst="ellipse">
            <a:avLst/>
          </a:pr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Freeform 65">
            <a:extLst>
              <a:ext uri="{FF2B5EF4-FFF2-40B4-BE49-F238E27FC236}">
                <a16:creationId xmlns:a16="http://schemas.microsoft.com/office/drawing/2014/main" id="{46664683-CA82-4BDA-BCF2-5814580741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068191" cy="2888255"/>
          </a:xfrm>
          <a:custGeom>
            <a:avLst/>
            <a:gdLst>
              <a:gd name="connsiteX0" fmla="*/ 0 w 4090921"/>
              <a:gd name="connsiteY0" fmla="*/ 0 h 3465906"/>
              <a:gd name="connsiteX1" fmla="*/ 3746474 w 4090921"/>
              <a:gd name="connsiteY1" fmla="*/ 0 h 3465906"/>
              <a:gd name="connsiteX2" fmla="*/ 3817144 w 4090921"/>
              <a:gd name="connsiteY2" fmla="*/ 116327 h 3465906"/>
              <a:gd name="connsiteX3" fmla="*/ 4090921 w 4090921"/>
              <a:gd name="connsiteY3" fmla="*/ 1197557 h 3465906"/>
              <a:gd name="connsiteX4" fmla="*/ 1822572 w 4090921"/>
              <a:gd name="connsiteY4" fmla="*/ 3465906 h 3465906"/>
              <a:gd name="connsiteX5" fmla="*/ 72204 w 4090921"/>
              <a:gd name="connsiteY5" fmla="*/ 2640438 h 3465906"/>
              <a:gd name="connsiteX6" fmla="*/ 0 w 4090921"/>
              <a:gd name="connsiteY6" fmla="*/ 2543882 h 3465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90921" h="3465906">
                <a:moveTo>
                  <a:pt x="0" y="0"/>
                </a:moveTo>
                <a:lnTo>
                  <a:pt x="3746474" y="0"/>
                </a:lnTo>
                <a:lnTo>
                  <a:pt x="3817144" y="116327"/>
                </a:lnTo>
                <a:cubicBezTo>
                  <a:pt x="3991744" y="437737"/>
                  <a:pt x="4090921" y="806065"/>
                  <a:pt x="4090921" y="1197557"/>
                </a:cubicBezTo>
                <a:cubicBezTo>
                  <a:pt x="4090921" y="2450332"/>
                  <a:pt x="3075348" y="3465906"/>
                  <a:pt x="1822572" y="3465906"/>
                </a:cubicBezTo>
                <a:cubicBezTo>
                  <a:pt x="1117886" y="3465906"/>
                  <a:pt x="488252" y="3144572"/>
                  <a:pt x="72204" y="2640438"/>
                </a:cubicBezTo>
                <a:lnTo>
                  <a:pt x="0" y="2543882"/>
                </a:ln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2" name="Picture 11" descr="A picture containing building, window&#10;&#10;Description automatically generated">
            <a:extLst>
              <a:ext uri="{FF2B5EF4-FFF2-40B4-BE49-F238E27FC236}">
                <a16:creationId xmlns:a16="http://schemas.microsoft.com/office/drawing/2014/main" id="{7E5DF303-8658-1C40-972D-84651FD74FC8}"/>
              </a:ext>
            </a:extLst>
          </p:cNvPr>
          <p:cNvPicPr/>
          <p:nvPr/>
        </p:nvPicPr>
        <p:blipFill rotWithShape="1">
          <a:blip r:embed="rId4" cstate="print">
            <a:alphaModFix/>
            <a:extLst>
              <a:ext uri="{28A0092B-C50C-407E-A947-70E740481C1C}">
                <a14:useLocalDpi xmlns:a14="http://schemas.microsoft.com/office/drawing/2010/main" val="0"/>
              </a:ext>
            </a:extLst>
          </a:blip>
          <a:srcRect l="17119" r="16254"/>
          <a:stretch/>
        </p:blipFill>
        <p:spPr>
          <a:xfrm>
            <a:off x="20" y="3592435"/>
            <a:ext cx="2312561" cy="2122565"/>
          </a:xfrm>
          <a:custGeom>
            <a:avLst/>
            <a:gdLst/>
            <a:ahLst/>
            <a:cxnLst/>
            <a:rect l="l" t="t" r="r" b="b"/>
            <a:pathLst>
              <a:path w="3083442" h="2547077">
                <a:moveTo>
                  <a:pt x="1464476" y="0"/>
                </a:moveTo>
                <a:cubicBezTo>
                  <a:pt x="2358607" y="0"/>
                  <a:pt x="3083442" y="724836"/>
                  <a:pt x="3083442" y="1618966"/>
                </a:cubicBezTo>
                <a:cubicBezTo>
                  <a:pt x="3083442" y="1954265"/>
                  <a:pt x="2981512" y="2265757"/>
                  <a:pt x="2806948" y="2524145"/>
                </a:cubicBezTo>
                <a:lnTo>
                  <a:pt x="2789800" y="2547077"/>
                </a:lnTo>
                <a:lnTo>
                  <a:pt x="139152" y="2547077"/>
                </a:lnTo>
                <a:lnTo>
                  <a:pt x="122004" y="2524145"/>
                </a:lnTo>
                <a:cubicBezTo>
                  <a:pt x="92910" y="2481081"/>
                  <a:pt x="65834" y="2436541"/>
                  <a:pt x="40911" y="2390661"/>
                </a:cubicBezTo>
                <a:lnTo>
                  <a:pt x="0" y="2305737"/>
                </a:lnTo>
                <a:lnTo>
                  <a:pt x="0" y="932195"/>
                </a:lnTo>
                <a:lnTo>
                  <a:pt x="40911" y="847271"/>
                </a:lnTo>
                <a:cubicBezTo>
                  <a:pt x="315065" y="342598"/>
                  <a:pt x="849762" y="0"/>
                  <a:pt x="1464476" y="0"/>
                </a:cubicBezTo>
                <a:close/>
              </a:path>
            </a:pathLst>
          </a:custGeom>
          <a:effectLst>
            <a:softEdge rad="0"/>
          </a:effectLst>
        </p:spPr>
      </p:pic>
      <p:pic>
        <p:nvPicPr>
          <p:cNvPr id="11" name="Picture 10" descr="A picture containing food, drawing&#10;&#10;Description automatically generated">
            <a:extLst>
              <a:ext uri="{FF2B5EF4-FFF2-40B4-BE49-F238E27FC236}">
                <a16:creationId xmlns:a16="http://schemas.microsoft.com/office/drawing/2014/main" id="{E072C6C8-2204-414A-9ED3-C5D2EBAFFFB3}"/>
              </a:ext>
            </a:extLst>
          </p:cNvPr>
          <p:cNvPicPr/>
          <p:nvPr/>
        </p:nvPicPr>
        <p:blipFill rotWithShape="1">
          <a:blip r:embed="rId5">
            <a:alphaModFix/>
            <a:extLst>
              <a:ext uri="{28A0092B-C50C-407E-A947-70E740481C1C}">
                <a14:useLocalDpi xmlns:a14="http://schemas.microsoft.com/office/drawing/2010/main" val="0"/>
              </a:ext>
            </a:extLst>
          </a:blip>
          <a:srcRect l="32141" r="16991" b="3"/>
          <a:stretch/>
        </p:blipFill>
        <p:spPr bwMode="auto">
          <a:xfrm>
            <a:off x="2649552" y="2486801"/>
            <a:ext cx="1916551" cy="2129502"/>
          </a:xfrm>
          <a:custGeom>
            <a:avLst/>
            <a:gdLst/>
            <a:ahLst/>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noFill/>
          <a:effectLst>
            <a:softEdge rad="0"/>
          </a:effectLst>
        </p:spPr>
      </p:pic>
      <p:pic>
        <p:nvPicPr>
          <p:cNvPr id="2" name="Picture 1">
            <a:extLst>
              <a:ext uri="{FF2B5EF4-FFF2-40B4-BE49-F238E27FC236}">
                <a16:creationId xmlns:a16="http://schemas.microsoft.com/office/drawing/2014/main" id="{05667B68-786A-DC4D-A9D1-5D03C3BC317E}"/>
              </a:ext>
            </a:extLst>
          </p:cNvPr>
          <p:cNvPicPr>
            <a:picLocks noChangeAspect="1"/>
          </p:cNvPicPr>
          <p:nvPr/>
        </p:nvPicPr>
        <p:blipFill rotWithShape="1">
          <a:blip r:embed="rId6">
            <a:alphaModFix/>
          </a:blip>
          <a:srcRect l="16381" r="12228" b="-1"/>
          <a:stretch/>
        </p:blipFill>
        <p:spPr>
          <a:xfrm>
            <a:off x="20" y="10"/>
            <a:ext cx="2957314" cy="2765070"/>
          </a:xfrm>
          <a:custGeom>
            <a:avLst/>
            <a:gdLst/>
            <a:ahLst/>
            <a:cxnLst/>
            <a:rect l="l" t="t" r="r" b="b"/>
            <a:pathLst>
              <a:path w="3943111" h="3318096">
                <a:moveTo>
                  <a:pt x="73119" y="0"/>
                </a:moveTo>
                <a:lnTo>
                  <a:pt x="3572026" y="0"/>
                </a:lnTo>
                <a:lnTo>
                  <a:pt x="3580957" y="11944"/>
                </a:lnTo>
                <a:cubicBezTo>
                  <a:pt x="3809602" y="350384"/>
                  <a:pt x="3943111" y="758379"/>
                  <a:pt x="3943111" y="1197557"/>
                </a:cubicBezTo>
                <a:cubicBezTo>
                  <a:pt x="3943111" y="2368699"/>
                  <a:pt x="2993714" y="3318096"/>
                  <a:pt x="1822572" y="3318096"/>
                </a:cubicBezTo>
                <a:cubicBezTo>
                  <a:pt x="1090609" y="3318096"/>
                  <a:pt x="445264" y="2947238"/>
                  <a:pt x="64188" y="2383171"/>
                </a:cubicBezTo>
                <a:lnTo>
                  <a:pt x="0" y="2277515"/>
                </a:lnTo>
                <a:lnTo>
                  <a:pt x="0" y="117600"/>
                </a:lnTo>
                <a:lnTo>
                  <a:pt x="64188" y="11944"/>
                </a:lnTo>
                <a:close/>
              </a:path>
            </a:pathLst>
          </a:custGeom>
          <a:effectLst>
            <a:softEdge rad="0"/>
          </a:effectLst>
        </p:spPr>
      </p:pic>
    </p:spTree>
    <p:extLst>
      <p:ext uri="{BB962C8B-B14F-4D97-AF65-F5344CB8AC3E}">
        <p14:creationId xmlns:p14="http://schemas.microsoft.com/office/powerpoint/2010/main" val="148880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1"/>
                                        </p:tgtEl>
                                        <p:attrNameLst>
                                          <p:attrName>style.visibility</p:attrName>
                                        </p:attrNameLst>
                                      </p:cBhvr>
                                      <p:to>
                                        <p:strVal val="visible"/>
                                      </p:to>
                                    </p:set>
                                    <p:animEffect transition="in" filter="fade">
                                      <p:cBhvr>
                                        <p:cTn id="7" dur="500"/>
                                        <p:tgtEl>
                                          <p:spTgt spid="2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83"/>
        <p:cNvGrpSpPr/>
        <p:nvPr/>
      </p:nvGrpSpPr>
      <p:grpSpPr>
        <a:xfrm>
          <a:off x="0" y="0"/>
          <a:ext cx="0" cy="0"/>
          <a:chOff x="0" y="0"/>
          <a:chExt cx="0" cy="0"/>
        </a:xfrm>
      </p:grpSpPr>
      <p:cxnSp>
        <p:nvCxnSpPr>
          <p:cNvPr id="97" name="Straight Connector 96">
            <a:extLst>
              <a:ext uri="{FF2B5EF4-FFF2-40B4-BE49-F238E27FC236}">
                <a16:creationId xmlns:a16="http://schemas.microsoft.com/office/drawing/2014/main" id="{99AE2756-0FC4-4155-83E7-58AAAB63E7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049266" y="398124"/>
            <a:ext cx="0" cy="30480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sp>
        <p:nvSpPr>
          <p:cNvPr id="99" name="Rectangle 98">
            <a:extLst>
              <a:ext uri="{FF2B5EF4-FFF2-40B4-BE49-F238E27FC236}">
                <a16:creationId xmlns:a16="http://schemas.microsoft.com/office/drawing/2014/main" id="{247AB924-1B87-43FC-B7C7-B112D5C51A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83551" y="3861288"/>
            <a:ext cx="8579094" cy="1536880"/>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4" name="Shape 284"/>
          <p:cNvSpPr txBox="1">
            <a:spLocks noGrp="1"/>
          </p:cNvSpPr>
          <p:nvPr>
            <p:ph type="title"/>
          </p:nvPr>
        </p:nvSpPr>
        <p:spPr>
          <a:xfrm>
            <a:off x="395653" y="3963865"/>
            <a:ext cx="8354891" cy="775372"/>
          </a:xfrm>
          <a:prstGeom prst="rect">
            <a:avLst/>
          </a:prstGeom>
        </p:spPr>
        <p:txBody>
          <a:bodyPr vert="horz" lIns="91440" tIns="45720" rIns="91440" bIns="45720" rtlCol="0" anchor="b" anchorCtr="0">
            <a:normAutofit/>
          </a:bodyPr>
          <a:lstStyle/>
          <a:p>
            <a:pPr marL="0" marR="0" lvl="0" indent="0" algn="ctr" defTabSz="914400">
              <a:lnSpc>
                <a:spcPct val="90000"/>
              </a:lnSpc>
              <a:spcBef>
                <a:spcPct val="0"/>
              </a:spcBef>
              <a:buSzPct val="25000"/>
            </a:pPr>
            <a:r>
              <a:rPr lang="en-US" sz="4300" dirty="0">
                <a:latin typeface="+mj-lt"/>
                <a:ea typeface="+mj-ea"/>
                <a:cs typeface="+mj-cs"/>
              </a:rPr>
              <a:t>Thank You.</a:t>
            </a:r>
          </a:p>
        </p:txBody>
      </p:sp>
      <p:cxnSp>
        <p:nvCxnSpPr>
          <p:cNvPr id="101" name="Straight Connector 100">
            <a:extLst>
              <a:ext uri="{FF2B5EF4-FFF2-40B4-BE49-F238E27FC236}">
                <a16:creationId xmlns:a16="http://schemas.microsoft.com/office/drawing/2014/main" id="{818DC98F-4057-4645-B948-F604F39A9CF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15050" y="398124"/>
            <a:ext cx="0" cy="30480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DAD2B705-4A9B-408D-AA80-4F41045E09D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657350" y="4782242"/>
            <a:ext cx="58293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3299B73E-F855-4844-B816-C9D43A0DBB2F}"/>
              </a:ext>
            </a:extLst>
          </p:cNvPr>
          <p:cNvSpPr txBox="1"/>
          <p:nvPr/>
        </p:nvSpPr>
        <p:spPr>
          <a:xfrm>
            <a:off x="364050" y="624513"/>
            <a:ext cx="2425307" cy="2123658"/>
          </a:xfrm>
          <a:prstGeom prst="rect">
            <a:avLst/>
          </a:prstGeom>
          <a:noFill/>
        </p:spPr>
        <p:txBody>
          <a:bodyPr wrap="square" rtlCol="0">
            <a:spAutoFit/>
          </a:bodyPr>
          <a:lstStyle/>
          <a:p>
            <a:r>
              <a:rPr lang="en-US" b="1" dirty="0"/>
              <a:t>Future of Restaurants:</a:t>
            </a:r>
          </a:p>
          <a:p>
            <a:endParaRPr lang="en-US" dirty="0"/>
          </a:p>
          <a:p>
            <a:pPr marL="285750" indent="-285750">
              <a:buFontTx/>
              <a:buChar char="-"/>
            </a:pPr>
            <a:r>
              <a:rPr lang="en-US" sz="1600" dirty="0"/>
              <a:t>Restaurants as a vehicle to continue feeding community members </a:t>
            </a:r>
          </a:p>
          <a:p>
            <a:pPr marL="285750" indent="-285750">
              <a:buFontTx/>
              <a:buChar char="-"/>
            </a:pPr>
            <a:r>
              <a:rPr lang="en-US" sz="1600" dirty="0"/>
              <a:t>Recognize them as community assets</a:t>
            </a:r>
          </a:p>
        </p:txBody>
      </p:sp>
      <p:sp>
        <p:nvSpPr>
          <p:cNvPr id="11" name="TextBox 10">
            <a:extLst>
              <a:ext uri="{FF2B5EF4-FFF2-40B4-BE49-F238E27FC236}">
                <a16:creationId xmlns:a16="http://schemas.microsoft.com/office/drawing/2014/main" id="{EF8BA10D-BAC8-664C-B773-2EDAAB6E95AA}"/>
              </a:ext>
            </a:extLst>
          </p:cNvPr>
          <p:cNvSpPr txBox="1"/>
          <p:nvPr/>
        </p:nvSpPr>
        <p:spPr>
          <a:xfrm>
            <a:off x="3450151" y="614073"/>
            <a:ext cx="2264015" cy="2616101"/>
          </a:xfrm>
          <a:prstGeom prst="rect">
            <a:avLst/>
          </a:prstGeom>
          <a:noFill/>
        </p:spPr>
        <p:txBody>
          <a:bodyPr wrap="square" rtlCol="0">
            <a:spAutoFit/>
          </a:bodyPr>
          <a:lstStyle/>
          <a:p>
            <a:r>
              <a:rPr lang="en-US" b="1" dirty="0"/>
              <a:t>Policy Approaches:</a:t>
            </a:r>
          </a:p>
          <a:p>
            <a:endParaRPr lang="en-US" dirty="0"/>
          </a:p>
          <a:p>
            <a:pPr marL="285750" indent="-285750">
              <a:buFontTx/>
              <a:buChar char="-"/>
            </a:pPr>
            <a:r>
              <a:rPr lang="en-US" sz="1600" dirty="0"/>
              <a:t>Tax credit for providing healthcare.</a:t>
            </a:r>
          </a:p>
          <a:p>
            <a:pPr marL="285750" indent="-285750">
              <a:buFontTx/>
              <a:buChar char="-"/>
            </a:pPr>
            <a:r>
              <a:rPr lang="en-US" sz="1200" dirty="0"/>
              <a:t>**Because the restaurant industry touches so many parts of the economy, government assistance will help not just restaurants, but also the broader ecosystem of farms and other suppliers they work with.</a:t>
            </a:r>
          </a:p>
        </p:txBody>
      </p:sp>
      <p:sp>
        <p:nvSpPr>
          <p:cNvPr id="12" name="TextBox 11">
            <a:extLst>
              <a:ext uri="{FF2B5EF4-FFF2-40B4-BE49-F238E27FC236}">
                <a16:creationId xmlns:a16="http://schemas.microsoft.com/office/drawing/2014/main" id="{D412A68F-47E4-454F-8529-526C618D1006}"/>
              </a:ext>
            </a:extLst>
          </p:cNvPr>
          <p:cNvSpPr txBox="1"/>
          <p:nvPr/>
        </p:nvSpPr>
        <p:spPr>
          <a:xfrm>
            <a:off x="6486529" y="614073"/>
            <a:ext cx="2264015" cy="2369880"/>
          </a:xfrm>
          <a:prstGeom prst="rect">
            <a:avLst/>
          </a:prstGeom>
          <a:noFill/>
        </p:spPr>
        <p:txBody>
          <a:bodyPr wrap="square" rtlCol="0">
            <a:spAutoFit/>
          </a:bodyPr>
          <a:lstStyle/>
          <a:p>
            <a:r>
              <a:rPr lang="en-US" b="1" dirty="0"/>
              <a:t>Other Support:</a:t>
            </a:r>
          </a:p>
          <a:p>
            <a:endParaRPr lang="en-US" dirty="0"/>
          </a:p>
          <a:p>
            <a:pPr marL="285750" indent="-285750">
              <a:buFontTx/>
              <a:buChar char="-"/>
            </a:pPr>
            <a:r>
              <a:rPr lang="en-US" sz="1600" dirty="0"/>
              <a:t>Rethinking restaurant business model that takes into account a potential new labor model</a:t>
            </a:r>
          </a:p>
          <a:p>
            <a:pPr marL="285750" indent="-285750">
              <a:buFontTx/>
              <a:buChar char="-"/>
            </a:pPr>
            <a:r>
              <a:rPr lang="en-US" sz="1600" dirty="0"/>
              <a:t>Continued rent relief</a:t>
            </a:r>
          </a:p>
          <a:p>
            <a:pPr marL="285750" indent="-285750">
              <a:buFontTx/>
              <a:buChar char="-"/>
            </a:pPr>
            <a:endParaRPr lang="en-US" sz="1600" dirty="0"/>
          </a:p>
        </p:txBody>
      </p:sp>
    </p:spTree>
    <p:extLst>
      <p:ext uri="{BB962C8B-B14F-4D97-AF65-F5344CB8AC3E}">
        <p14:creationId xmlns:p14="http://schemas.microsoft.com/office/powerpoint/2010/main" val="1456303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4"/>
                                        </p:tgtEl>
                                        <p:attrNameLst>
                                          <p:attrName>style.visibility</p:attrName>
                                        </p:attrNameLst>
                                      </p:cBhvr>
                                      <p:to>
                                        <p:strVal val="visible"/>
                                      </p:to>
                                    </p:set>
                                    <p:animEffect transition="in" filter="fade">
                                      <p:cBhvr>
                                        <p:cTn id="7" dur="500"/>
                                        <p:tgtEl>
                                          <p:spTgt spid="2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47</TotalTime>
  <Words>352</Words>
  <Application>Microsoft Macintosh PowerPoint</Application>
  <PresentationFormat>On-screen Show (16:10)</PresentationFormat>
  <Paragraphs>16</Paragraphs>
  <Slides>4</Slides>
  <Notes>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vt:i4>
      </vt:variant>
    </vt:vector>
  </HeadingPairs>
  <TitlesOfParts>
    <vt:vector size="10" baseType="lpstr">
      <vt:lpstr>Arial</vt:lpstr>
      <vt:lpstr>Calibri</vt:lpstr>
      <vt:lpstr>Calibri Light</vt:lpstr>
      <vt:lpstr>Helvetica Neue</vt:lpstr>
      <vt:lpstr>Verdana</vt:lpstr>
      <vt:lpstr>Office Theme</vt:lpstr>
      <vt:lpstr>Our inspiration.   We launched Eat. Learn. Play. because we see the tremendous need that exists all around us and want to do what we can to help improve the lives of kids and families in Oakland, the Bay Area, and across the country.   Rooted in three of the most vital pillars for a healthy childhood — nutrition, education and physical activity — Eat. Learn. Play. is designed to help ensure an equal road to success for all kids. </vt:lpstr>
      <vt:lpstr>PowerPoint Presentation</vt:lpstr>
      <vt:lpstr>In March 2020, ELP launched a major partnership with World Central Kitchen to use the power of restaurants food to empower communities and rebuild economies.   Since March, ELP and WCK have:  - Engaged 130 Local Oakland restaurants, of which 70% are Black, Latinx or Women-owned.  - Delivered over 1.3 million meals to unhoused, seniors, foster youth, OUSD kids and families and others in need of meals.  - Infused over $10,200,000 directly into restaurants.  - Helped restaurants rehire over 825 of their kitchen staff.  - Partnered with 140 local organizations/institutions to identify families in need of meals. These include the City of Oakland, the Black Cultural Zone, East Oakland Collective, Unity Council, Peralta Colleges, Homies Empowerment and Good Good Eatz, among others.  - Delivered over 80,000 fresh farm produce boxes to Oakland families.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Microsoft Office User</cp:lastModifiedBy>
  <cp:revision>5</cp:revision>
  <dcterms:created xsi:type="dcterms:W3CDTF">2020-09-10T23:02:17Z</dcterms:created>
  <dcterms:modified xsi:type="dcterms:W3CDTF">2020-09-10T23:56:28Z</dcterms:modified>
</cp:coreProperties>
</file>