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9"/>
  </p:notesMasterIdLst>
  <p:handoutMasterIdLst>
    <p:handoutMasterId r:id="rId20"/>
  </p:handoutMasterIdLst>
  <p:sldIdLst>
    <p:sldId id="257" r:id="rId2"/>
    <p:sldId id="258" r:id="rId3"/>
    <p:sldId id="259" r:id="rId4"/>
    <p:sldId id="283" r:id="rId5"/>
    <p:sldId id="273" r:id="rId6"/>
    <p:sldId id="261" r:id="rId7"/>
    <p:sldId id="274" r:id="rId8"/>
    <p:sldId id="264" r:id="rId9"/>
    <p:sldId id="284" r:id="rId10"/>
    <p:sldId id="280" r:id="rId11"/>
    <p:sldId id="282" r:id="rId12"/>
    <p:sldId id="276" r:id="rId13"/>
    <p:sldId id="279" r:id="rId14"/>
    <p:sldId id="275" r:id="rId15"/>
    <p:sldId id="285" r:id="rId16"/>
    <p:sldId id="281" r:id="rId17"/>
    <p:sldId id="269"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9FC4A-C9C7-4E18-9458-019C147C9402}" v="2" dt="2022-03-30T19:31:57.11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911" autoAdjust="0"/>
  </p:normalViewPr>
  <p:slideViewPr>
    <p:cSldViewPr snapToGrid="0">
      <p:cViewPr varScale="1">
        <p:scale>
          <a:sx n="77" d="100"/>
          <a:sy n="77" d="100"/>
        </p:scale>
        <p:origin x="773" y="62"/>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llings, Jelani" userId="5d52a540-f7d3-47f5-abeb-3edeea468d52" providerId="ADAL" clId="{0069FC4A-C9C7-4E18-9458-019C147C9402}"/>
    <pc:docChg chg="custSel modSld">
      <pc:chgData name="Killings, Jelani" userId="5d52a540-f7d3-47f5-abeb-3edeea468d52" providerId="ADAL" clId="{0069FC4A-C9C7-4E18-9458-019C147C9402}" dt="2022-03-30T20:35:34.506" v="82" actId="1076"/>
      <pc:docMkLst>
        <pc:docMk/>
      </pc:docMkLst>
      <pc:sldChg chg="modSp mod">
        <pc:chgData name="Killings, Jelani" userId="5d52a540-f7d3-47f5-abeb-3edeea468d52" providerId="ADAL" clId="{0069FC4A-C9C7-4E18-9458-019C147C9402}" dt="2022-03-30T19:32:13.379" v="66" actId="20577"/>
        <pc:sldMkLst>
          <pc:docMk/>
          <pc:sldMk cId="1851896080" sldId="258"/>
        </pc:sldMkLst>
        <pc:spChg chg="mod">
          <ac:chgData name="Killings, Jelani" userId="5d52a540-f7d3-47f5-abeb-3edeea468d52" providerId="ADAL" clId="{0069FC4A-C9C7-4E18-9458-019C147C9402}" dt="2022-03-30T19:32:13.379" v="66" actId="20577"/>
          <ac:spMkLst>
            <pc:docMk/>
            <pc:sldMk cId="1851896080" sldId="258"/>
            <ac:spMk id="3" creationId="{00000000-0000-0000-0000-000000000000}"/>
          </ac:spMkLst>
        </pc:spChg>
      </pc:sldChg>
      <pc:sldChg chg="modSp mod">
        <pc:chgData name="Killings, Jelani" userId="5d52a540-f7d3-47f5-abeb-3edeea468d52" providerId="ADAL" clId="{0069FC4A-C9C7-4E18-9458-019C147C9402}" dt="2022-03-30T17:38:29.141" v="17" actId="20577"/>
        <pc:sldMkLst>
          <pc:docMk/>
          <pc:sldMk cId="411993636" sldId="264"/>
        </pc:sldMkLst>
        <pc:spChg chg="mod">
          <ac:chgData name="Killings, Jelani" userId="5d52a540-f7d3-47f5-abeb-3edeea468d52" providerId="ADAL" clId="{0069FC4A-C9C7-4E18-9458-019C147C9402}" dt="2022-03-30T17:38:29.141" v="17" actId="20577"/>
          <ac:spMkLst>
            <pc:docMk/>
            <pc:sldMk cId="411993636" sldId="264"/>
            <ac:spMk id="4" creationId="{00000000-0000-0000-0000-000000000000}"/>
          </ac:spMkLst>
        </pc:spChg>
      </pc:sldChg>
      <pc:sldChg chg="addSp modSp mod">
        <pc:chgData name="Killings, Jelani" userId="5d52a540-f7d3-47f5-abeb-3edeea468d52" providerId="ADAL" clId="{0069FC4A-C9C7-4E18-9458-019C147C9402}" dt="2022-03-30T20:35:34.506" v="82" actId="1076"/>
        <pc:sldMkLst>
          <pc:docMk/>
          <pc:sldMk cId="1594872613" sldId="273"/>
        </pc:sldMkLst>
        <pc:picChg chg="mod">
          <ac:chgData name="Killings, Jelani" userId="5d52a540-f7d3-47f5-abeb-3edeea468d52" providerId="ADAL" clId="{0069FC4A-C9C7-4E18-9458-019C147C9402}" dt="2022-03-30T20:35:34.506" v="82" actId="1076"/>
          <ac:picMkLst>
            <pc:docMk/>
            <pc:sldMk cId="1594872613" sldId="273"/>
            <ac:picMk id="3" creationId="{00000000-0000-0000-0000-000000000000}"/>
          </ac:picMkLst>
        </pc:picChg>
        <pc:picChg chg="add mod">
          <ac:chgData name="Killings, Jelani" userId="5d52a540-f7d3-47f5-abeb-3edeea468d52" providerId="ADAL" clId="{0069FC4A-C9C7-4E18-9458-019C147C9402}" dt="2022-03-30T20:35:26.243" v="80" actId="1076"/>
          <ac:picMkLst>
            <pc:docMk/>
            <pc:sldMk cId="1594872613" sldId="273"/>
            <ac:picMk id="7" creationId="{1FA6A036-13A4-405E-A552-37136BE21C23}"/>
          </ac:picMkLst>
        </pc:picChg>
      </pc:sldChg>
      <pc:sldChg chg="addSp delSp modSp mod">
        <pc:chgData name="Killings, Jelani" userId="5d52a540-f7d3-47f5-abeb-3edeea468d52" providerId="ADAL" clId="{0069FC4A-C9C7-4E18-9458-019C147C9402}" dt="2022-03-30T17:48:12.786" v="21" actId="1076"/>
        <pc:sldMkLst>
          <pc:docMk/>
          <pc:sldMk cId="2811711942" sldId="281"/>
        </pc:sldMkLst>
        <pc:picChg chg="del">
          <ac:chgData name="Killings, Jelani" userId="5d52a540-f7d3-47f5-abeb-3edeea468d52" providerId="ADAL" clId="{0069FC4A-C9C7-4E18-9458-019C147C9402}" dt="2022-03-30T17:48:00.616" v="18" actId="478"/>
          <ac:picMkLst>
            <pc:docMk/>
            <pc:sldMk cId="2811711942" sldId="281"/>
            <ac:picMk id="4" creationId="{00000000-0000-0000-0000-000000000000}"/>
          </ac:picMkLst>
        </pc:picChg>
        <pc:picChg chg="add mod">
          <ac:chgData name="Killings, Jelani" userId="5d52a540-f7d3-47f5-abeb-3edeea468d52" providerId="ADAL" clId="{0069FC4A-C9C7-4E18-9458-019C147C9402}" dt="2022-03-30T17:48:12.786" v="21" actId="1076"/>
          <ac:picMkLst>
            <pc:docMk/>
            <pc:sldMk cId="2811711942" sldId="281"/>
            <ac:picMk id="7" creationId="{F6AB72D7-D56E-4E39-9180-1269CF4D3E4E}"/>
          </ac:picMkLst>
        </pc:picChg>
      </pc:sldChg>
      <pc:sldChg chg="addSp delSp modSp mod">
        <pc:chgData name="Killings, Jelani" userId="5d52a540-f7d3-47f5-abeb-3edeea468d52" providerId="ADAL" clId="{0069FC4A-C9C7-4E18-9458-019C147C9402}" dt="2022-03-30T17:29:01.314" v="5" actId="1076"/>
        <pc:sldMkLst>
          <pc:docMk/>
          <pc:sldMk cId="3024571076" sldId="283"/>
        </pc:sldMkLst>
        <pc:picChg chg="del">
          <ac:chgData name="Killings, Jelani" userId="5d52a540-f7d3-47f5-abeb-3edeea468d52" providerId="ADAL" clId="{0069FC4A-C9C7-4E18-9458-019C147C9402}" dt="2022-03-30T17:28:46.943" v="0" actId="478"/>
          <ac:picMkLst>
            <pc:docMk/>
            <pc:sldMk cId="3024571076" sldId="283"/>
            <ac:picMk id="4" creationId="{00000000-0000-0000-0000-000000000000}"/>
          </ac:picMkLst>
        </pc:picChg>
        <pc:picChg chg="add mod">
          <ac:chgData name="Killings, Jelani" userId="5d52a540-f7d3-47f5-abeb-3edeea468d52" providerId="ADAL" clId="{0069FC4A-C9C7-4E18-9458-019C147C9402}" dt="2022-03-30T17:29:01.314" v="5" actId="1076"/>
          <ac:picMkLst>
            <pc:docMk/>
            <pc:sldMk cId="3024571076" sldId="283"/>
            <ac:picMk id="7" creationId="{C5724E9D-F619-416C-8CAF-EA08640FF17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796EA6-6F25-4F19-87BA-7ADCC16DAEFF}" type="datetimeFigureOut">
              <a:rPr lang="en-US" smtClean="0"/>
              <a:t>3/30/2022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9C172E-A8B5-46F6-B05C-DFA3E2E0F207}" type="datetimeFigureOut">
              <a:rPr lang="en-US" smtClean="0"/>
              <a:t>3/30/2022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323909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326762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It is not unusual for candidates to spend more money than they raise before an election. Be careful of a loan or outstanding bill automatically becoming a contribution.</a:t>
            </a:r>
          </a:p>
          <a:p>
            <a:pPr>
              <a:buFont typeface="Wingdings" panose="05000000000000000000" pitchFamily="2" charset="2"/>
              <a:buChar char="§"/>
            </a:pPr>
            <a:r>
              <a:rPr lang="en-US" dirty="0"/>
              <a:t>Other than commercial loans, any extension of credit in excess of $1,500 for a period of </a:t>
            </a:r>
            <a:r>
              <a:rPr lang="en-US" b="1" dirty="0"/>
              <a:t>more than 90 days</a:t>
            </a:r>
            <a:r>
              <a:rPr lang="en-US" dirty="0"/>
              <a:t> is treated as contribution subject to the applicable contribution limits.</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2213058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329564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contributor verification card on hand</a:t>
            </a:r>
          </a:p>
          <a:p>
            <a:r>
              <a:rPr lang="en-US" dirty="0"/>
              <a:t>Mention list of approved City vendors</a:t>
            </a:r>
            <a:r>
              <a:rPr lang="en-US" baseline="0" dirty="0"/>
              <a:t> available via PEC website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57329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45 days late</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3350346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Limited Public Financing Program of the City of Oakland provides a limited amount of funding by way of reimbursement to a District City Council candidate’s campaign for certain campaign expenditures. The maximum amount possible is 30 percent of Oakland’s voluntary expenditure ceiling for the office you seek. </a:t>
            </a:r>
          </a:p>
          <a:p>
            <a:r>
              <a:rPr lang="en-US" dirty="0"/>
              <a:t>The amount of money available depends on the total funds allocated to the program in the City Budget and also the number of candidates running in City Council district races. For the 2018 election, there is a total of $183,000 available for all candidates. The total funds will be divided by the number of City Council district candidates who opt into the program.</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4210463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56456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In addition to state rules for political campaigns, Oakland candidates and campaigns are subject to local campaign rules. </a:t>
            </a:r>
          </a:p>
          <a:p>
            <a:pPr marL="174708" indent="-174708" defTabSz="931774">
              <a:buFont typeface="Arial" panose="020B0604020202020204" pitchFamily="34" charset="0"/>
              <a:buChar char="•"/>
              <a:defRPr/>
            </a:pPr>
            <a:r>
              <a:rPr lang="en-US" dirty="0">
                <a:solidFill>
                  <a:srgbClr val="455F51"/>
                </a:solidFill>
              </a:rPr>
              <a:t>This overview is designed to </a:t>
            </a:r>
            <a:r>
              <a:rPr lang="en-US" dirty="0"/>
              <a:t>provide you with information related to Oakland-specific rules on campaign contributions and expenditures, disclosure requirements, and to also provide local campaigns with some best practices.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107419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Electronic filing of campaign disclosure statements is mandatory in Oakland for all campaign committees.</a:t>
            </a:r>
          </a:p>
          <a:p>
            <a:pPr defTabSz="931774">
              <a:defRPr/>
            </a:pPr>
            <a:r>
              <a:rPr lang="en-US" dirty="0"/>
              <a:t>The City of Oakland provides a free, online filing system called </a:t>
            </a:r>
            <a:r>
              <a:rPr lang="en-US" dirty="0" err="1"/>
              <a:t>NetFile</a:t>
            </a:r>
            <a:r>
              <a:rPr lang="en-US" dirty="0"/>
              <a:t> to complete and e-file disclosure statements and reports.</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363720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Candidates have a choice whether to limit their campaign spending within pre-set expenditure ceilings.</a:t>
            </a:r>
          </a:p>
          <a:p>
            <a:pPr>
              <a:buFont typeface="Wingdings" panose="05000000000000000000" pitchFamily="2" charset="2"/>
              <a:buChar char="§"/>
            </a:pPr>
            <a:r>
              <a:rPr lang="en-US" dirty="0"/>
              <a:t>Expenditure ceilings are set for each City office.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98311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Candidates must agree to the expenditure ceilings in writing before they begin collecting contributions at the higher amounts.</a:t>
            </a:r>
          </a:p>
          <a:p>
            <a:pPr defTabSz="931774">
              <a:defRPr/>
            </a:pPr>
            <a:r>
              <a:rPr lang="en-US" dirty="0"/>
              <a:t>No later than the time a candidate</a:t>
            </a:r>
            <a:r>
              <a:rPr lang="en-US" baseline="0" dirty="0"/>
              <a:t> files papers for candidacy.</a:t>
            </a:r>
            <a:endParaRPr lang="en-US" dirty="0"/>
          </a:p>
          <a:p>
            <a:pPr defTabSz="931774">
              <a:defRPr/>
            </a:pPr>
            <a:r>
              <a:rPr lang="en-US" dirty="0"/>
              <a:t>Failing to timely file Form 301 can result in a monetary fine from the PEC.</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123084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definition of person = individuals, businesses, organizations, committees that don’t qualify</a:t>
            </a:r>
            <a:r>
              <a:rPr lang="en-US" baseline="0" dirty="0"/>
              <a:t> as BBPC</a:t>
            </a:r>
            <a:r>
              <a:rPr lang="en-US" dirty="0"/>
              <a:t> </a:t>
            </a:r>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156922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350396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708F12-96AD-4ED4-8132-A78F5E42C1F5}" type="datetime1">
              <a:rPr lang="en-US" smtClean="0"/>
              <a:pPr/>
              <a:t>3/30/2022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3/30/2022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34958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3/30/2022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506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3/30/2022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2835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3/30/2022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69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3/30/2022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158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3/30/2022</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8167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3/30/2022</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5482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234BD7-6953-492C-921B-E68B2D7F14C8}" type="datetime1">
              <a:rPr lang="en-US" smtClean="0"/>
              <a:t>3/30/2022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798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A17D9B-D4D3-4E23-88DF-2E354FA43196}" type="datetime1">
              <a:rPr lang="en-US" smtClean="0"/>
              <a:t>3/30/2022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139313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3/30/2022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658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20F09E4-6EA4-4BF3-9FC8-FF40373B88E6}" type="datetime1">
              <a:rPr lang="en-US" smtClean="0"/>
              <a:pPr/>
              <a:t>3/30/2022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31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sos.ca.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mailto:ethicscommission@oaklandc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oaklandca.gov/pe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jkillings@oaklandc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sdoran@oaklandc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365" y="682260"/>
            <a:ext cx="6936377" cy="2237014"/>
          </a:xfrm>
        </p:spPr>
        <p:txBody>
          <a:bodyPr>
            <a:noAutofit/>
          </a:bodyPr>
          <a:lstStyle/>
          <a:p>
            <a:r>
              <a:rPr lang="en-US" sz="4800" dirty="0">
                <a:latin typeface="Montserrat SemiBold" panose="00000700000000000000" pitchFamily="2" charset="0"/>
              </a:rPr>
              <a:t>Rules of the Road: </a:t>
            </a:r>
            <a:br>
              <a:rPr lang="en-US" sz="4800" dirty="0">
                <a:latin typeface="Montserrat SemiBold" panose="00000700000000000000" pitchFamily="2" charset="0"/>
              </a:rPr>
            </a:br>
            <a:r>
              <a:rPr lang="en-US" sz="4800" dirty="0">
                <a:latin typeface="Montserrat SemiBold" panose="00000700000000000000" pitchFamily="2" charset="0"/>
              </a:rPr>
              <a:t>Running for Office in Oakland</a:t>
            </a:r>
          </a:p>
        </p:txBody>
      </p:sp>
      <p:sp>
        <p:nvSpPr>
          <p:cNvPr id="3" name="Subtitle 2"/>
          <p:cNvSpPr>
            <a:spLocks noGrp="1"/>
          </p:cNvSpPr>
          <p:nvPr>
            <p:ph type="subTitle" idx="1"/>
          </p:nvPr>
        </p:nvSpPr>
        <p:spPr>
          <a:xfrm>
            <a:off x="1165365" y="4406634"/>
            <a:ext cx="10058400" cy="1143000"/>
          </a:xfrm>
        </p:spPr>
        <p:txBody>
          <a:bodyPr/>
          <a:lstStyle/>
          <a:p>
            <a:r>
              <a:rPr lang="en-US" dirty="0">
                <a:latin typeface="Montserrat" panose="00000500000000000000" pitchFamily="2" charset="0"/>
              </a:rPr>
              <a:t>Presented by</a:t>
            </a:r>
          </a:p>
          <a:p>
            <a:r>
              <a:rPr lang="en-US" dirty="0">
                <a:latin typeface="Montserrat" panose="00000500000000000000" pitchFamily="2" charset="0"/>
              </a:rPr>
              <a:t>Public Ethics Commission</a:t>
            </a:r>
          </a:p>
        </p:txBody>
      </p:sp>
      <p:pic>
        <p:nvPicPr>
          <p:cNvPr id="5" name="Picture 2" descr="Oakland City Hall Twilight Full M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781" y="996044"/>
            <a:ext cx="3068219" cy="2047196"/>
          </a:xfrm>
          <a:prstGeom prst="rect">
            <a:avLst/>
          </a:prstGeom>
          <a:noFill/>
          <a:ln w="1270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452890" y="4406634"/>
            <a:ext cx="1610995" cy="1610995"/>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38893"/>
            <a:ext cx="10058400" cy="798467"/>
          </a:xfrm>
        </p:spPr>
        <p:txBody>
          <a:bodyPr>
            <a:normAutofit/>
          </a:bodyPr>
          <a:lstStyle/>
          <a:p>
            <a:r>
              <a:rPr lang="en-US" dirty="0">
                <a:solidFill>
                  <a:srgbClr val="C64106"/>
                </a:solidFill>
                <a:latin typeface="Montserrat SemiBold" panose="00000700000000000000" pitchFamily="2" charset="0"/>
              </a:rPr>
              <a:t>Broad Based Political Committee</a:t>
            </a:r>
          </a:p>
        </p:txBody>
      </p:sp>
      <p:sp>
        <p:nvSpPr>
          <p:cNvPr id="3" name="Content Placeholder 2"/>
          <p:cNvSpPr>
            <a:spLocks noGrp="1"/>
          </p:cNvSpPr>
          <p:nvPr>
            <p:ph sz="half" idx="1"/>
          </p:nvPr>
        </p:nvSpPr>
        <p:spPr>
          <a:xfrm>
            <a:off x="1280160" y="1838177"/>
            <a:ext cx="4810397" cy="4023360"/>
          </a:xfrm>
        </p:spPr>
        <p:txBody>
          <a:bodyPr>
            <a:normAutofit/>
          </a:bodyPr>
          <a:lstStyle/>
          <a:p>
            <a:pPr>
              <a:buFont typeface="Wingdings" panose="05000000000000000000" pitchFamily="2" charset="2"/>
              <a:buChar char="§"/>
            </a:pPr>
            <a:r>
              <a:rPr lang="en-US" dirty="0">
                <a:latin typeface="Montserrat" panose="00000500000000000000" pitchFamily="2" charset="0"/>
              </a:rPr>
              <a:t>What is a broad-based political committee?</a:t>
            </a:r>
          </a:p>
          <a:p>
            <a:pPr marL="868680" lvl="1" indent="-457200">
              <a:buAutoNum type="arabicPeriod"/>
            </a:pPr>
            <a:r>
              <a:rPr lang="en-US" dirty="0">
                <a:latin typeface="Montserrat" panose="00000500000000000000" pitchFamily="2" charset="0"/>
              </a:rPr>
              <a:t>Has been in existence for more than 6 months</a:t>
            </a:r>
          </a:p>
          <a:p>
            <a:pPr marL="868680" lvl="1" indent="-457200">
              <a:buAutoNum type="arabicPeriod"/>
            </a:pPr>
            <a:r>
              <a:rPr lang="en-US" dirty="0">
                <a:latin typeface="Montserrat" panose="00000500000000000000" pitchFamily="2" charset="0"/>
              </a:rPr>
              <a:t>Receives contributions from 100 or more persons</a:t>
            </a:r>
          </a:p>
          <a:p>
            <a:pPr marL="868680" lvl="1" indent="-457200">
              <a:buAutoNum type="arabicPeriod"/>
            </a:pPr>
            <a:r>
              <a:rPr lang="en-US" dirty="0">
                <a:latin typeface="Montserrat" panose="00000500000000000000" pitchFamily="2" charset="0"/>
              </a:rPr>
              <a:t>Makes contributions to 5 or more candidates (not required that all 5 or more candidates be running for City office)</a:t>
            </a:r>
          </a:p>
          <a:p>
            <a:pPr marL="109728" indent="0">
              <a:buNone/>
            </a:pPr>
            <a:endParaRPr lang="en-US" dirty="0"/>
          </a:p>
        </p:txBody>
      </p:sp>
      <p:sp>
        <p:nvSpPr>
          <p:cNvPr id="4" name="Content Placeholder 3"/>
          <p:cNvSpPr>
            <a:spLocks noGrp="1"/>
          </p:cNvSpPr>
          <p:nvPr>
            <p:ph sz="half" idx="2"/>
          </p:nvPr>
        </p:nvSpPr>
        <p:spPr>
          <a:xfrm>
            <a:off x="6536328" y="1823061"/>
            <a:ext cx="4534443" cy="4023360"/>
          </a:xfrm>
        </p:spPr>
        <p:txBody>
          <a:bodyPr>
            <a:normAutofit/>
          </a:bodyPr>
          <a:lstStyle/>
          <a:p>
            <a:pPr marL="109728" indent="0">
              <a:buNone/>
            </a:pPr>
            <a:r>
              <a:rPr lang="en-US" b="1" dirty="0">
                <a:latin typeface="Montserrat" panose="00000500000000000000" pitchFamily="2" charset="0"/>
              </a:rPr>
              <a:t>Campaign Tip</a:t>
            </a:r>
            <a:r>
              <a:rPr lang="en-US" dirty="0">
                <a:latin typeface="Montserrat" panose="00000500000000000000" pitchFamily="2" charset="0"/>
              </a:rPr>
              <a:t>: Candidates should assume the limit for contributions from “persons” applies unless they know the committee qualifies as a broad based committee</a:t>
            </a:r>
          </a:p>
          <a:p>
            <a:pPr marL="109728" indent="0">
              <a:buNone/>
            </a:pPr>
            <a:endParaRPr lang="en-US" dirty="0">
              <a:latin typeface="Montserrat" panose="00000500000000000000" pitchFamily="2" charset="0"/>
            </a:endParaRPr>
          </a:p>
          <a:p>
            <a:pPr marL="109728" indent="0">
              <a:buNone/>
            </a:pPr>
            <a:r>
              <a:rPr lang="en-US" dirty="0">
                <a:latin typeface="Montserrat" panose="00000500000000000000" pitchFamily="2" charset="0"/>
              </a:rPr>
              <a:t>To help determine whether a political committee qualifies as a “broad-based political committee,” candidates can search the filings of state registered political committees using the California Secretary of State’s website at </a:t>
            </a:r>
            <a:r>
              <a:rPr lang="en-US" dirty="0">
                <a:latin typeface="Montserrat" panose="00000500000000000000" pitchFamily="2" charset="0"/>
                <a:hlinkClick r:id="rId3"/>
              </a:rPr>
              <a:t>www.sos.ca.gov</a:t>
            </a:r>
            <a:r>
              <a:rPr lang="en-US" dirty="0">
                <a:latin typeface="Montserrat" panose="00000500000000000000" pitchFamily="2" charset="0"/>
              </a:rPr>
              <a:t>. </a:t>
            </a: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spTree>
    <p:extLst>
      <p:ext uri="{BB962C8B-B14F-4D97-AF65-F5344CB8AC3E}">
        <p14:creationId xmlns:p14="http://schemas.microsoft.com/office/powerpoint/2010/main" val="32514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64106"/>
                </a:solidFill>
                <a:latin typeface="Montserrat SemiBold" panose="00000700000000000000" pitchFamily="2" charset="0"/>
              </a:rPr>
              <a:t>Aggregation of Contributions</a:t>
            </a:r>
          </a:p>
        </p:txBody>
      </p:sp>
      <p:sp>
        <p:nvSpPr>
          <p:cNvPr id="3" name="Content Placeholder 2"/>
          <p:cNvSpPr>
            <a:spLocks noGrp="1"/>
          </p:cNvSpPr>
          <p:nvPr>
            <p:ph sz="half" idx="1"/>
          </p:nvPr>
        </p:nvSpPr>
        <p:spPr/>
        <p:txBody>
          <a:bodyPr>
            <a:normAutofit/>
          </a:bodyPr>
          <a:lstStyle/>
          <a:p>
            <a:r>
              <a:rPr lang="en-US" dirty="0">
                <a:latin typeface="Montserrat" panose="00000500000000000000" pitchFamily="2" charset="0"/>
              </a:rPr>
              <a:t>Contributions from two or more entities are treated as coming from the same person when:</a:t>
            </a:r>
          </a:p>
          <a:p>
            <a:pPr lvl="1">
              <a:buFont typeface="Wingdings" panose="05000000000000000000" pitchFamily="2" charset="2"/>
              <a:buChar char="§"/>
            </a:pPr>
            <a:r>
              <a:rPr lang="en-US" dirty="0">
                <a:latin typeface="Montserrat" panose="00000500000000000000" pitchFamily="2" charset="0"/>
              </a:rPr>
              <a:t>The entities share a majority of members on their respective boards of directors</a:t>
            </a:r>
          </a:p>
          <a:p>
            <a:pPr lvl="1">
              <a:buFont typeface="Wingdings" panose="05000000000000000000" pitchFamily="2" charset="2"/>
              <a:buChar char="§"/>
            </a:pPr>
            <a:r>
              <a:rPr lang="en-US" dirty="0">
                <a:latin typeface="Montserrat" panose="00000500000000000000" pitchFamily="2" charset="0"/>
              </a:rPr>
              <a:t>The entities share three or more, or a majority of officers</a:t>
            </a:r>
          </a:p>
          <a:p>
            <a:pPr lvl="1">
              <a:buFont typeface="Wingdings" panose="05000000000000000000" pitchFamily="2" charset="2"/>
              <a:buChar char="§"/>
            </a:pPr>
            <a:r>
              <a:rPr lang="en-US" dirty="0">
                <a:latin typeface="Montserrat" panose="00000500000000000000" pitchFamily="2" charset="0"/>
              </a:rPr>
              <a:t>The entities are owned or controlled by the same majority shareholder(s)</a:t>
            </a:r>
          </a:p>
          <a:p>
            <a:pPr lvl="1">
              <a:buFont typeface="Wingdings" panose="05000000000000000000" pitchFamily="2" charset="2"/>
              <a:buChar char="§"/>
            </a:pPr>
            <a:r>
              <a:rPr lang="en-US" dirty="0">
                <a:latin typeface="Montserrat" panose="00000500000000000000" pitchFamily="2" charset="0"/>
              </a:rPr>
              <a:t>The entities are in a parent-subsidiary relationship</a:t>
            </a:r>
          </a:p>
          <a:p>
            <a:pPr lvl="1">
              <a:buFont typeface="Wingdings" panose="05000000000000000000" pitchFamily="2" charset="2"/>
              <a:buChar char="§"/>
            </a:pPr>
            <a:r>
              <a:rPr lang="en-US" dirty="0">
                <a:latin typeface="Montserrat" panose="00000500000000000000" pitchFamily="2" charset="0"/>
              </a:rPr>
              <a:t>One entity finances, maintains, or controls the other entity’s contributions or expenditures</a:t>
            </a:r>
          </a:p>
        </p:txBody>
      </p:sp>
      <p:sp>
        <p:nvSpPr>
          <p:cNvPr id="4" name="Content Placeholder 3"/>
          <p:cNvSpPr>
            <a:spLocks noGrp="1"/>
          </p:cNvSpPr>
          <p:nvPr>
            <p:ph sz="half" idx="2"/>
          </p:nvPr>
        </p:nvSpPr>
        <p:spPr/>
        <p:txBody>
          <a:bodyPr>
            <a:normAutofit/>
          </a:bodyPr>
          <a:lstStyle/>
          <a:p>
            <a:r>
              <a:rPr lang="en-US" dirty="0">
                <a:latin typeface="Montserrat" panose="00000500000000000000" pitchFamily="2" charset="0"/>
              </a:rPr>
              <a:t>Watch out for:</a:t>
            </a:r>
          </a:p>
          <a:p>
            <a:pPr lvl="1">
              <a:buFont typeface="Wingdings" panose="05000000000000000000" pitchFamily="2" charset="2"/>
              <a:buChar char="§"/>
            </a:pPr>
            <a:r>
              <a:rPr lang="en-US" dirty="0">
                <a:latin typeface="Montserrat" panose="00000500000000000000" pitchFamily="2" charset="0"/>
              </a:rPr>
              <a:t>Same name printed on two separate checks</a:t>
            </a:r>
          </a:p>
          <a:p>
            <a:pPr lvl="1">
              <a:buFont typeface="Wingdings" panose="05000000000000000000" pitchFamily="2" charset="2"/>
              <a:buChar char="§"/>
            </a:pPr>
            <a:r>
              <a:rPr lang="en-US" dirty="0">
                <a:latin typeface="Montserrat" panose="00000500000000000000" pitchFamily="2" charset="0"/>
              </a:rPr>
              <a:t>Same person signing multiple checks</a:t>
            </a:r>
          </a:p>
          <a:p>
            <a:pPr lvl="1">
              <a:buFont typeface="Wingdings" panose="05000000000000000000" pitchFamily="2" charset="2"/>
              <a:buChar char="§"/>
            </a:pPr>
            <a:endParaRPr lang="en-US" dirty="0">
              <a:latin typeface="Montserrat" panose="00000500000000000000" pitchFamily="2" charset="0"/>
            </a:endParaRPr>
          </a:p>
          <a:p>
            <a:pPr marL="201168" lvl="1" indent="0">
              <a:buNone/>
            </a:pPr>
            <a:r>
              <a:rPr lang="en-US" dirty="0">
                <a:solidFill>
                  <a:srgbClr val="FF0000"/>
                </a:solidFill>
                <a:latin typeface="Montserrat" panose="00000500000000000000" pitchFamily="2" charset="0"/>
              </a:rPr>
              <a:t>Note:</a:t>
            </a:r>
            <a:r>
              <a:rPr lang="en-US" dirty="0">
                <a:latin typeface="Montserrat" panose="00000500000000000000" pitchFamily="2" charset="0"/>
              </a:rPr>
              <a:t> Contributions by two individuals married to each other are treated as separate contributions.</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spTree>
    <p:extLst>
      <p:ext uri="{BB962C8B-B14F-4D97-AF65-F5344CB8AC3E}">
        <p14:creationId xmlns:p14="http://schemas.microsoft.com/office/powerpoint/2010/main" val="197326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5" y="661306"/>
            <a:ext cx="10972800" cy="1066800"/>
          </a:xfrm>
        </p:spPr>
        <p:txBody>
          <a:bodyPr>
            <a:normAutofit fontScale="90000"/>
          </a:bodyPr>
          <a:lstStyle/>
          <a:p>
            <a:r>
              <a:rPr lang="en-US" dirty="0">
                <a:solidFill>
                  <a:srgbClr val="C64106"/>
                </a:solidFill>
                <a:latin typeface="Montserrat SemiBold" panose="00000700000000000000" pitchFamily="2" charset="0"/>
              </a:rPr>
              <a:t>When Loans and Unpaid Bills Become Contributions</a:t>
            </a:r>
          </a:p>
        </p:txBody>
      </p:sp>
      <p:sp>
        <p:nvSpPr>
          <p:cNvPr id="3" name="Content Placeholder 2"/>
          <p:cNvSpPr>
            <a:spLocks noGrp="1"/>
          </p:cNvSpPr>
          <p:nvPr>
            <p:ph sz="half" idx="1"/>
          </p:nvPr>
        </p:nvSpPr>
        <p:spPr>
          <a:xfrm>
            <a:off x="1254579" y="1807028"/>
            <a:ext cx="7440386" cy="4341875"/>
          </a:xfrm>
        </p:spPr>
        <p:txBody>
          <a:bodyPr>
            <a:normAutofit/>
          </a:bodyPr>
          <a:lstStyle/>
          <a:p>
            <a:pPr marL="452628" indent="-342900">
              <a:buFont typeface="Wingdings" panose="05000000000000000000" pitchFamily="2" charset="2"/>
              <a:buChar char="§"/>
            </a:pPr>
            <a:r>
              <a:rPr lang="en-US" dirty="0">
                <a:latin typeface="Montserrat" panose="00000500000000000000" pitchFamily="2" charset="0"/>
              </a:rPr>
              <a:t>Loans – must be made in writing, written document must be filed with candidate’s campaign statement</a:t>
            </a:r>
          </a:p>
          <a:p>
            <a:pPr marL="928116" lvl="2" indent="-342900">
              <a:buFont typeface="Wingdings" panose="05000000000000000000" pitchFamily="2" charset="2"/>
              <a:buChar char="§"/>
            </a:pPr>
            <a:r>
              <a:rPr lang="en-US" sz="1600" dirty="0">
                <a:latin typeface="Montserrat" panose="00000500000000000000" pitchFamily="2" charset="0"/>
              </a:rPr>
              <a:t>Commercial = allowable, if terms are same for everyone</a:t>
            </a:r>
          </a:p>
          <a:p>
            <a:pPr marL="928116" lvl="2" indent="-342900">
              <a:buFont typeface="Wingdings" panose="05000000000000000000" pitchFamily="2" charset="2"/>
              <a:buChar char="§"/>
            </a:pPr>
            <a:r>
              <a:rPr lang="en-US" sz="1600" dirty="0">
                <a:latin typeface="Montserrat" panose="00000500000000000000" pitchFamily="2" charset="0"/>
              </a:rPr>
              <a:t>Non-commercial = considered a contribution subject to limits</a:t>
            </a:r>
          </a:p>
          <a:p>
            <a:pPr marL="452628" indent="-342900">
              <a:buFont typeface="Wingdings" panose="05000000000000000000" pitchFamily="2" charset="2"/>
              <a:buChar char="§"/>
            </a:pPr>
            <a:r>
              <a:rPr lang="en-US" dirty="0">
                <a:latin typeface="Montserrat" panose="00000500000000000000" pitchFamily="2" charset="0"/>
              </a:rPr>
              <a:t>Extension of credit or unpaid bills become a contribution subject to limits if more than $1,500 and 90 days.</a:t>
            </a:r>
          </a:p>
          <a:p>
            <a:pPr marL="109728" indent="0">
              <a:buNone/>
            </a:pPr>
            <a:r>
              <a:rPr lang="en-US" b="1" dirty="0">
                <a:latin typeface="Montserrat" panose="00000500000000000000" pitchFamily="2" charset="0"/>
              </a:rPr>
              <a:t>Campaign Tip</a:t>
            </a:r>
            <a:r>
              <a:rPr lang="en-US" dirty="0">
                <a:latin typeface="Montserrat" panose="00000500000000000000" pitchFamily="2" charset="0"/>
              </a:rPr>
              <a:t>: If you are not able to pay outstanding bills within 90 days, you should arrange some form of payment schedule in which all  vendors are paid something on a regular basis.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spTree>
    <p:extLst>
      <p:ext uri="{BB962C8B-B14F-4D97-AF65-F5344CB8AC3E}">
        <p14:creationId xmlns:p14="http://schemas.microsoft.com/office/powerpoint/2010/main" val="31334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4641" y="2492235"/>
            <a:ext cx="10123714" cy="1281793"/>
          </a:xfrm>
          <a:prstGeom prst="rect">
            <a:avLst/>
          </a:prstGeom>
          <a:solidFill>
            <a:schemeClr val="accent4">
              <a:lumMod val="60000"/>
              <a:lumOff val="4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07622" y="563334"/>
            <a:ext cx="10972800" cy="1066800"/>
          </a:xfrm>
        </p:spPr>
        <p:txBody>
          <a:bodyPr>
            <a:normAutofit/>
          </a:bodyPr>
          <a:lstStyle/>
          <a:p>
            <a:r>
              <a:rPr lang="en-US" dirty="0">
                <a:solidFill>
                  <a:srgbClr val="C64106"/>
                </a:solidFill>
                <a:latin typeface="Montserrat SemiBold" panose="00000700000000000000" pitchFamily="2" charset="0"/>
              </a:rPr>
              <a:t>Required Notice on Fundraising  Materials</a:t>
            </a:r>
          </a:p>
        </p:txBody>
      </p:sp>
      <p:sp>
        <p:nvSpPr>
          <p:cNvPr id="3" name="Content Placeholder 2"/>
          <p:cNvSpPr>
            <a:spLocks noGrp="1"/>
          </p:cNvSpPr>
          <p:nvPr>
            <p:ph sz="half" idx="1"/>
          </p:nvPr>
        </p:nvSpPr>
        <p:spPr>
          <a:xfrm>
            <a:off x="1289960" y="1898362"/>
            <a:ext cx="10001247" cy="3155332"/>
          </a:xfrm>
        </p:spPr>
        <p:txBody>
          <a:bodyPr>
            <a:normAutofit/>
          </a:bodyPr>
          <a:lstStyle/>
          <a:p>
            <a:pPr>
              <a:buFont typeface="Wingdings" panose="05000000000000000000" pitchFamily="2" charset="2"/>
              <a:buChar char="§"/>
            </a:pPr>
            <a:r>
              <a:rPr lang="en-US" dirty="0">
                <a:latin typeface="Montserrat" panose="00000500000000000000" pitchFamily="2" charset="0"/>
              </a:rPr>
              <a:t>All campaign fundraising material must include a notice that consists of the following language:</a:t>
            </a:r>
          </a:p>
          <a:p>
            <a:pPr>
              <a:buFont typeface="Wingdings" panose="05000000000000000000" pitchFamily="2" charset="2"/>
              <a:buChar char="§"/>
            </a:pPr>
            <a:endParaRPr lang="en-US" dirty="0">
              <a:latin typeface="Montserrat" panose="00000500000000000000" pitchFamily="2" charset="0"/>
            </a:endParaRPr>
          </a:p>
          <a:p>
            <a:pPr marL="109728" indent="0">
              <a:buNone/>
            </a:pPr>
            <a:r>
              <a:rPr lang="en-US" sz="1800" b="1" dirty="0">
                <a:latin typeface="Montserrat" panose="00000500000000000000" pitchFamily="2" charset="0"/>
              </a:rPr>
              <a:t>The Oakland Campaign Reform Act limits campaign contributions by all persons (OMC §§3.12.050 and 3.12.060) and prohibits contributions during specified periods from contractors doing business with the City of Oakland or the Oakland Unified School District (§OMC 3.12.140).</a:t>
            </a:r>
          </a:p>
          <a:p>
            <a:pPr>
              <a:buFont typeface="Wingdings" panose="05000000000000000000" pitchFamily="2" charset="2"/>
              <a:buChar char="§"/>
            </a:pPr>
            <a:endParaRPr lang="en-US" dirty="0">
              <a:latin typeface="Montserrat" panose="00000500000000000000" pitchFamily="2" charset="0"/>
            </a:endParaRPr>
          </a:p>
          <a:p>
            <a:pPr>
              <a:buFont typeface="Wingdings" panose="05000000000000000000" pitchFamily="2" charset="2"/>
              <a:buChar char="§"/>
            </a:pPr>
            <a:r>
              <a:rPr lang="en-US" dirty="0">
                <a:latin typeface="Montserrat" panose="00000500000000000000" pitchFamily="2" charset="0"/>
              </a:rPr>
              <a:t>The notice should appear on any printed or electronic medium that solicits or explains how to make a campaign contribution.</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spTree>
    <p:extLst>
      <p:ext uri="{BB962C8B-B14F-4D97-AF65-F5344CB8AC3E}">
        <p14:creationId xmlns:p14="http://schemas.microsoft.com/office/powerpoint/2010/main" val="315458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785" y="550789"/>
            <a:ext cx="10972800" cy="1066800"/>
          </a:xfrm>
        </p:spPr>
        <p:txBody>
          <a:bodyPr/>
          <a:lstStyle/>
          <a:p>
            <a:r>
              <a:rPr lang="en-US" dirty="0">
                <a:solidFill>
                  <a:srgbClr val="C64106"/>
                </a:solidFill>
                <a:latin typeface="Montserrat SemiBold" panose="00000700000000000000" pitchFamily="2" charset="0"/>
              </a:rPr>
              <a:t>Contractor Prohibition</a:t>
            </a:r>
          </a:p>
        </p:txBody>
      </p:sp>
      <p:sp>
        <p:nvSpPr>
          <p:cNvPr id="4" name="Text Placeholder 3"/>
          <p:cNvSpPr>
            <a:spLocks noGrp="1"/>
          </p:cNvSpPr>
          <p:nvPr>
            <p:ph sz="half" idx="1"/>
          </p:nvPr>
        </p:nvSpPr>
        <p:spPr>
          <a:xfrm>
            <a:off x="1242671" y="1845128"/>
            <a:ext cx="6513400" cy="4341875"/>
          </a:xfrm>
        </p:spPr>
        <p:txBody>
          <a:bodyPr>
            <a:normAutofit/>
          </a:bodyPr>
          <a:lstStyle/>
          <a:p>
            <a:pPr>
              <a:buFont typeface="Wingdings" panose="05000000000000000000" pitchFamily="2" charset="2"/>
              <a:buChar char="§"/>
            </a:pPr>
            <a:r>
              <a:rPr lang="en-US" dirty="0">
                <a:latin typeface="Montserrat" panose="00000500000000000000" pitchFamily="2" charset="0"/>
              </a:rPr>
              <a:t>Persons negotiating contracts with the City of Oakland or Oakland School Board may not make contributions to Oakland candidates.</a:t>
            </a:r>
          </a:p>
          <a:p>
            <a:pPr lvl="2">
              <a:buFont typeface="Wingdings" panose="05000000000000000000" pitchFamily="2" charset="2"/>
              <a:buChar char="§"/>
            </a:pPr>
            <a:r>
              <a:rPr lang="en-US" b="1" dirty="0">
                <a:latin typeface="Montserrat" panose="00000500000000000000" pitchFamily="2" charset="0"/>
              </a:rPr>
              <a:t>When:</a:t>
            </a:r>
            <a:r>
              <a:rPr lang="en-US" dirty="0">
                <a:latin typeface="Montserrat" panose="00000500000000000000" pitchFamily="2" charset="0"/>
              </a:rPr>
              <a:t> This “contractor ban” applies from the time negotiations on the affected contract begin to 180-days (6 months) after the completion or termination of negotiations of the contract.</a:t>
            </a:r>
          </a:p>
          <a:p>
            <a:pPr lvl="2">
              <a:buFont typeface="Wingdings" panose="05000000000000000000" pitchFamily="2" charset="2"/>
              <a:buChar char="§"/>
            </a:pPr>
            <a:r>
              <a:rPr lang="en-US" b="1" dirty="0">
                <a:latin typeface="Montserrat" panose="00000500000000000000" pitchFamily="2" charset="0"/>
              </a:rPr>
              <a:t>Which contracts the ban applies to:</a:t>
            </a:r>
            <a:r>
              <a:rPr lang="en-US" dirty="0">
                <a:latin typeface="Montserrat" panose="00000500000000000000" pitchFamily="2" charset="0"/>
              </a:rPr>
              <a:t> The ban applies to contracts that would require City Council or School Board approval.</a:t>
            </a:r>
          </a:p>
          <a:p>
            <a:pPr marL="109728" indent="0">
              <a:buNone/>
            </a:pPr>
            <a:endParaRPr lang="en-US" dirty="0">
              <a:latin typeface="Montserrat" panose="00000500000000000000" pitchFamily="2" charset="0"/>
            </a:endParaRPr>
          </a:p>
          <a:p>
            <a:pPr marL="109728" indent="0">
              <a:buNone/>
            </a:pPr>
            <a:r>
              <a:rPr lang="en-US" b="1" dirty="0">
                <a:latin typeface="Montserrat" panose="00000500000000000000" pitchFamily="2" charset="0"/>
              </a:rPr>
              <a:t>Campaign Tip</a:t>
            </a:r>
            <a:r>
              <a:rPr lang="en-US" dirty="0">
                <a:latin typeface="Montserrat" panose="00000500000000000000" pitchFamily="2" charset="0"/>
              </a:rPr>
              <a:t>: Use the </a:t>
            </a:r>
            <a:r>
              <a:rPr lang="en-US" b="1" u="sng" dirty="0">
                <a:latin typeface="Montserrat" panose="00000500000000000000" pitchFamily="2" charset="0"/>
              </a:rPr>
              <a:t>PEC’s contributor verification card</a:t>
            </a:r>
            <a:r>
              <a:rPr lang="en-US" dirty="0">
                <a:latin typeface="Montserrat" panose="00000500000000000000" pitchFamily="2" charset="0"/>
              </a:rPr>
              <a:t> to find out from contributors whether they are negotiating a contract with the City or School Board.</a:t>
            </a:r>
          </a:p>
          <a:p>
            <a:pPr marL="109728" indent="0">
              <a:buNone/>
            </a:pPr>
            <a:r>
              <a:rPr lang="en-US" dirty="0">
                <a:latin typeface="Montserrat" panose="00000500000000000000" pitchFamily="2" charset="0"/>
              </a:rPr>
              <a:t>See OCRA Guide Appendix IV</a:t>
            </a:r>
          </a:p>
          <a:p>
            <a:endParaRPr lang="en-US" dirty="0"/>
          </a:p>
          <a:p>
            <a:endParaRPr lang="en-US" dirty="0"/>
          </a:p>
        </p:txBody>
      </p:sp>
      <p:pic>
        <p:nvPicPr>
          <p:cNvPr id="2056"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371" y="2390014"/>
            <a:ext cx="2839133" cy="17105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0622" y="1771650"/>
            <a:ext cx="3118758" cy="3118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spTree>
    <p:extLst>
      <p:ext uri="{BB962C8B-B14F-4D97-AF65-F5344CB8AC3E}">
        <p14:creationId xmlns:p14="http://schemas.microsoft.com/office/powerpoint/2010/main" val="155630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0529-EE5F-4E52-B5A1-D6E714CCD0A0}"/>
              </a:ext>
            </a:extLst>
          </p:cNvPr>
          <p:cNvSpPr>
            <a:spLocks noGrp="1"/>
          </p:cNvSpPr>
          <p:nvPr>
            <p:ph type="title"/>
          </p:nvPr>
        </p:nvSpPr>
        <p:spPr/>
        <p:txBody>
          <a:bodyPr/>
          <a:lstStyle/>
          <a:p>
            <a:r>
              <a:rPr kumimoji="0" lang="en-US" sz="4800" b="0" i="0" u="none" strike="noStrike" kern="1200" cap="none" spc="-50" normalizeH="0" baseline="0" noProof="0" dirty="0">
                <a:ln>
                  <a:noFill/>
                </a:ln>
                <a:solidFill>
                  <a:srgbClr val="C64106"/>
                </a:solidFill>
                <a:effectLst/>
                <a:uLnTx/>
                <a:uFillTx/>
                <a:latin typeface="Montserrat SemiBold" panose="00000700000000000000" pitchFamily="2" charset="0"/>
                <a:ea typeface="+mj-ea"/>
                <a:cs typeface="+mj-cs"/>
              </a:rPr>
              <a:t>Enforcement</a:t>
            </a:r>
            <a:endParaRPr lang="en-US" dirty="0"/>
          </a:p>
        </p:txBody>
      </p:sp>
      <p:sp>
        <p:nvSpPr>
          <p:cNvPr id="3" name="Content Placeholder 2">
            <a:extLst>
              <a:ext uri="{FF2B5EF4-FFF2-40B4-BE49-F238E27FC236}">
                <a16:creationId xmlns:a16="http://schemas.microsoft.com/office/drawing/2014/main" id="{3EE3AF3F-88EE-40ED-B7E8-86FD7B1BF133}"/>
              </a:ext>
            </a:extLst>
          </p:cNvPr>
          <p:cNvSpPr>
            <a:spLocks noGrp="1"/>
          </p:cNvSpPr>
          <p:nvPr>
            <p:ph sz="half" idx="1"/>
          </p:nvPr>
        </p:nvSpPr>
        <p:spPr/>
        <p:txBody>
          <a:bodyPr/>
          <a:lstStyle/>
          <a:p>
            <a:pPr lvl="1">
              <a:buFont typeface="Wingdings" panose="05000000000000000000" pitchFamily="2" charset="2"/>
              <a:buChar char="§"/>
            </a:pPr>
            <a:r>
              <a:rPr lang="en-US" sz="2800" dirty="0"/>
              <a:t>Non-filers will be posted online</a:t>
            </a:r>
          </a:p>
          <a:p>
            <a:pPr lvl="1">
              <a:buFont typeface="Wingdings" panose="05000000000000000000" pitchFamily="2" charset="2"/>
              <a:buChar char="§"/>
            </a:pPr>
            <a:r>
              <a:rPr lang="en-US" sz="2800" dirty="0"/>
              <a:t>Late filer fees will be enforced</a:t>
            </a:r>
          </a:p>
          <a:p>
            <a:pPr lvl="1">
              <a:buFont typeface="Wingdings" panose="05000000000000000000" pitchFamily="2" charset="2"/>
              <a:buChar char="§"/>
            </a:pPr>
            <a:r>
              <a:rPr lang="en-US" sz="2800" dirty="0"/>
              <a:t>Non-filers will be referred to the FPPC</a:t>
            </a:r>
          </a:p>
          <a:p>
            <a:pPr lvl="1">
              <a:buFont typeface="Wingdings" panose="05000000000000000000" pitchFamily="2" charset="2"/>
              <a:buChar char="§"/>
            </a:pPr>
            <a:r>
              <a:rPr lang="en-US" sz="2800" dirty="0"/>
              <a:t>Recent Enforcement Actions</a:t>
            </a:r>
          </a:p>
          <a:p>
            <a:pPr lvl="1">
              <a:buFont typeface="Wingdings" panose="05000000000000000000" pitchFamily="2" charset="2"/>
              <a:buChar char="§"/>
            </a:pPr>
            <a:endParaRPr lang="en-US" sz="2800" dirty="0"/>
          </a:p>
        </p:txBody>
      </p:sp>
      <p:pic>
        <p:nvPicPr>
          <p:cNvPr id="1026" name="Picture 2" descr="Enforcement and Compliance Overview | CMS">
            <a:extLst>
              <a:ext uri="{FF2B5EF4-FFF2-40B4-BE49-F238E27FC236}">
                <a16:creationId xmlns:a16="http://schemas.microsoft.com/office/drawing/2014/main" id="{9D170F5E-8B8F-4499-8D55-A5EB806CA99D}"/>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38727" y="1929431"/>
            <a:ext cx="3657607" cy="365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26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621" y="636814"/>
            <a:ext cx="10044793" cy="1066800"/>
          </a:xfrm>
        </p:spPr>
        <p:txBody>
          <a:bodyPr>
            <a:normAutofit/>
          </a:bodyPr>
          <a:lstStyle/>
          <a:p>
            <a:r>
              <a:rPr lang="en-US" dirty="0">
                <a:solidFill>
                  <a:srgbClr val="C64106"/>
                </a:solidFill>
                <a:latin typeface="Montserrat SemiBold" panose="00000700000000000000" pitchFamily="2" charset="0"/>
              </a:rPr>
              <a:t>Limited Public Financing Program</a:t>
            </a:r>
          </a:p>
        </p:txBody>
      </p:sp>
      <p:sp>
        <p:nvSpPr>
          <p:cNvPr id="3" name="Content Placeholder 2"/>
          <p:cNvSpPr>
            <a:spLocks noGrp="1"/>
          </p:cNvSpPr>
          <p:nvPr>
            <p:ph sz="half" idx="1"/>
          </p:nvPr>
        </p:nvSpPr>
        <p:spPr>
          <a:xfrm>
            <a:off x="1329418" y="1846485"/>
            <a:ext cx="5064578" cy="4341875"/>
          </a:xfrm>
        </p:spPr>
        <p:txBody>
          <a:bodyPr>
            <a:normAutofit/>
          </a:bodyPr>
          <a:lstStyle/>
          <a:p>
            <a:pPr>
              <a:buFont typeface="Wingdings" panose="05000000000000000000" pitchFamily="2" charset="2"/>
              <a:buChar char="§"/>
            </a:pPr>
            <a:r>
              <a:rPr lang="en-US" dirty="0">
                <a:latin typeface="Montserrat" panose="00000500000000000000" pitchFamily="2" charset="0"/>
              </a:rPr>
              <a:t>Public funding available for District Council candidates (ranges from $10,000 – $25,000)</a:t>
            </a:r>
          </a:p>
          <a:p>
            <a:pPr>
              <a:buFont typeface="Wingdings" panose="05000000000000000000" pitchFamily="2" charset="2"/>
              <a:buChar char="§"/>
            </a:pPr>
            <a:r>
              <a:rPr lang="en-US" dirty="0">
                <a:latin typeface="Montserrat" panose="00000500000000000000" pitchFamily="2" charset="0"/>
              </a:rPr>
              <a:t>Program requirements:</a:t>
            </a:r>
          </a:p>
          <a:p>
            <a:pPr lvl="2">
              <a:buFont typeface="Wingdings" panose="05000000000000000000" pitchFamily="2" charset="2"/>
              <a:buChar char="§"/>
            </a:pPr>
            <a:r>
              <a:rPr lang="en-US" sz="1600" dirty="0">
                <a:latin typeface="Montserrat" panose="00000500000000000000" pitchFamily="2" charset="0"/>
              </a:rPr>
              <a:t>Can’t loan/give personal funds more than 10% of expenditure ceiling</a:t>
            </a:r>
          </a:p>
          <a:p>
            <a:pPr lvl="2">
              <a:buFont typeface="Wingdings" panose="05000000000000000000" pitchFamily="2" charset="2"/>
              <a:buChar char="§"/>
            </a:pPr>
            <a:r>
              <a:rPr lang="en-US" sz="1600" dirty="0">
                <a:latin typeface="Montserrat" panose="00000500000000000000" pitchFamily="2" charset="0"/>
              </a:rPr>
              <a:t>Must raise contributions and make expenditures equal to 5% of expenditure ceiling</a:t>
            </a:r>
          </a:p>
          <a:p>
            <a:pPr lvl="2">
              <a:buFont typeface="Wingdings" panose="05000000000000000000" pitchFamily="2" charset="2"/>
              <a:buChar char="§"/>
            </a:pPr>
            <a:r>
              <a:rPr lang="en-US" sz="1600" dirty="0">
                <a:latin typeface="Montserrat" panose="00000500000000000000" pitchFamily="2" charset="0"/>
              </a:rPr>
              <a:t>Must submit required forms, copies of invoices, checks, mailers, etc.</a:t>
            </a:r>
          </a:p>
          <a:p>
            <a:pPr lvl="2">
              <a:buFont typeface="Wingdings" panose="05000000000000000000" pitchFamily="2" charset="2"/>
              <a:buChar char="§"/>
            </a:pPr>
            <a:r>
              <a:rPr lang="en-US" sz="1600" dirty="0">
                <a:latin typeface="Montserrat" panose="00000500000000000000" pitchFamily="2" charset="0"/>
              </a:rPr>
              <a:t>Attend training (August 23</a:t>
            </a:r>
            <a:r>
              <a:rPr lang="en-US" sz="1600" baseline="30000" dirty="0">
                <a:latin typeface="Montserrat" panose="00000500000000000000" pitchFamily="2" charset="0"/>
              </a:rPr>
              <a:t>rd</a:t>
            </a:r>
            <a:r>
              <a:rPr lang="en-US" sz="1600" dirty="0">
                <a:latin typeface="Montserrat" panose="00000500000000000000" pitchFamily="2" charset="0"/>
              </a:rPr>
              <a:t> or 24</a:t>
            </a:r>
            <a:r>
              <a:rPr lang="en-US" sz="1600" baseline="30000" dirty="0">
                <a:latin typeface="Montserrat" panose="00000500000000000000" pitchFamily="2" charset="0"/>
              </a:rPr>
              <a:t>th</a:t>
            </a:r>
            <a:r>
              <a:rPr lang="en-US" sz="1600" dirty="0">
                <a:latin typeface="Montserrat" panose="00000500000000000000" pitchFamily="2" charset="0"/>
              </a:rPr>
              <a:t>)</a:t>
            </a:r>
          </a:p>
          <a:p>
            <a:pPr marL="109728" indent="0">
              <a:buNone/>
            </a:pP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pic>
        <p:nvPicPr>
          <p:cNvPr id="7" name="Picture 6">
            <a:extLst>
              <a:ext uri="{FF2B5EF4-FFF2-40B4-BE49-F238E27FC236}">
                <a16:creationId xmlns:a16="http://schemas.microsoft.com/office/drawing/2014/main" id="{F6AB72D7-D56E-4E39-9180-1269CF4D3E4E}"/>
              </a:ext>
            </a:extLst>
          </p:cNvPr>
          <p:cNvPicPr>
            <a:picLocks noChangeAspect="1"/>
          </p:cNvPicPr>
          <p:nvPr/>
        </p:nvPicPr>
        <p:blipFill>
          <a:blip r:embed="rId4"/>
          <a:stretch>
            <a:fillRect/>
          </a:stretch>
        </p:blipFill>
        <p:spPr>
          <a:xfrm>
            <a:off x="7279022" y="1944933"/>
            <a:ext cx="2837327" cy="3776870"/>
          </a:xfrm>
          <a:prstGeom prst="rect">
            <a:avLst/>
          </a:prstGeom>
        </p:spPr>
      </p:pic>
    </p:spTree>
    <p:extLst>
      <p:ext uri="{BB962C8B-B14F-4D97-AF65-F5344CB8AC3E}">
        <p14:creationId xmlns:p14="http://schemas.microsoft.com/office/powerpoint/2010/main" val="281171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35" y="676438"/>
            <a:ext cx="3056165" cy="1066800"/>
          </a:xfrm>
        </p:spPr>
        <p:txBody>
          <a:bodyPr>
            <a:normAutofit/>
          </a:bodyPr>
          <a:lstStyle/>
          <a:p>
            <a:r>
              <a:rPr lang="en-US">
                <a:solidFill>
                  <a:srgbClr val="C64106"/>
                </a:solidFill>
                <a:latin typeface="Montserrat SemiBold" panose="00000700000000000000" pitchFamily="2" charset="0"/>
              </a:rPr>
              <a:t>Resources</a:t>
            </a:r>
            <a:endParaRPr lang="en-US" dirty="0">
              <a:solidFill>
                <a:srgbClr val="C64106"/>
              </a:solidFill>
              <a:latin typeface="Montserrat SemiBold" panose="00000700000000000000" pitchFamily="2" charset="0"/>
            </a:endParaRPr>
          </a:p>
        </p:txBody>
      </p:sp>
      <p:sp>
        <p:nvSpPr>
          <p:cNvPr id="3" name="Content Placeholder 2"/>
          <p:cNvSpPr>
            <a:spLocks noGrp="1"/>
          </p:cNvSpPr>
          <p:nvPr>
            <p:ph idx="1"/>
          </p:nvPr>
        </p:nvSpPr>
        <p:spPr>
          <a:xfrm>
            <a:off x="1300842" y="1824881"/>
            <a:ext cx="5334000" cy="3285962"/>
          </a:xfrm>
        </p:spPr>
        <p:txBody>
          <a:bodyPr/>
          <a:lstStyle/>
          <a:p>
            <a:pPr>
              <a:buFont typeface="Wingdings" panose="05000000000000000000" pitchFamily="2" charset="2"/>
              <a:buChar char="§"/>
            </a:pPr>
            <a:r>
              <a:rPr lang="en-US" dirty="0">
                <a:latin typeface="Montserrat" panose="00000500000000000000" pitchFamily="2" charset="0"/>
              </a:rPr>
              <a:t>PEC Candidate Binder</a:t>
            </a:r>
          </a:p>
          <a:p>
            <a:pPr lvl="2">
              <a:buFont typeface="Wingdings" panose="05000000000000000000" pitchFamily="2" charset="2"/>
              <a:buChar char="§"/>
            </a:pPr>
            <a:r>
              <a:rPr lang="en-US" dirty="0">
                <a:latin typeface="Montserrat" panose="00000500000000000000" pitchFamily="2" charset="0"/>
              </a:rPr>
              <a:t>FPPC Campaign Manual</a:t>
            </a:r>
          </a:p>
          <a:p>
            <a:pPr lvl="2">
              <a:buFont typeface="Wingdings" panose="05000000000000000000" pitchFamily="2" charset="2"/>
              <a:buChar char="§"/>
            </a:pPr>
            <a:r>
              <a:rPr lang="en-US" dirty="0">
                <a:latin typeface="Montserrat" panose="00000500000000000000" pitchFamily="2" charset="0"/>
              </a:rPr>
              <a:t>OCRA Guide</a:t>
            </a:r>
          </a:p>
          <a:p>
            <a:pPr lvl="2">
              <a:buFont typeface="Wingdings" panose="05000000000000000000" pitchFamily="2" charset="2"/>
              <a:buChar char="§"/>
            </a:pPr>
            <a:r>
              <a:rPr lang="en-US" dirty="0">
                <a:latin typeface="Montserrat" panose="00000500000000000000" pitchFamily="2" charset="0"/>
              </a:rPr>
              <a:t>Limited Public Financing Guide</a:t>
            </a:r>
          </a:p>
          <a:p>
            <a:pPr>
              <a:buFont typeface="Wingdings" panose="05000000000000000000" pitchFamily="2" charset="2"/>
              <a:buChar char="§"/>
            </a:pPr>
            <a:r>
              <a:rPr lang="en-US" dirty="0">
                <a:latin typeface="Montserrat" panose="00000500000000000000" pitchFamily="2" charset="0"/>
              </a:rPr>
              <a:t>PEC Advice and Assistance </a:t>
            </a:r>
          </a:p>
          <a:p>
            <a:pPr lvl="2">
              <a:buFont typeface="Wingdings" panose="05000000000000000000" pitchFamily="2" charset="2"/>
              <a:buChar char="§"/>
            </a:pPr>
            <a:r>
              <a:rPr lang="en-US" dirty="0">
                <a:latin typeface="Montserrat" panose="00000500000000000000" pitchFamily="2" charset="0"/>
              </a:rPr>
              <a:t>(510) 238-3593</a:t>
            </a:r>
          </a:p>
          <a:p>
            <a:pPr lvl="2">
              <a:buFont typeface="Wingdings" panose="05000000000000000000" pitchFamily="2" charset="2"/>
              <a:buChar char="§"/>
            </a:pPr>
            <a:r>
              <a:rPr lang="en-US" dirty="0">
                <a:latin typeface="Montserrat" panose="00000500000000000000" pitchFamily="2" charset="0"/>
                <a:hlinkClick r:id="rId3"/>
              </a:rPr>
              <a:t>ethicscommission@oaklandca.gov</a:t>
            </a:r>
            <a:r>
              <a:rPr lang="en-US" dirty="0">
                <a:latin typeface="Montserrat" panose="00000500000000000000" pitchFamily="2" charset="0"/>
              </a:rPr>
              <a:t> </a:t>
            </a:r>
          </a:p>
          <a:p>
            <a:pPr lvl="2">
              <a:buFont typeface="Wingdings" panose="05000000000000000000" pitchFamily="2" charset="2"/>
              <a:buChar char="§"/>
            </a:pPr>
            <a:r>
              <a:rPr lang="en-US" dirty="0">
                <a:latin typeface="Montserrat" panose="00000500000000000000" pitchFamily="2" charset="0"/>
              </a:rPr>
              <a:t> PEC Website: </a:t>
            </a:r>
            <a:r>
              <a:rPr lang="en-US" dirty="0">
                <a:latin typeface="Montserrat" panose="00000500000000000000" pitchFamily="2" charset="0"/>
                <a:hlinkClick r:id="rId4"/>
              </a:rPr>
              <a:t>www.oaklandca.gov/pec</a:t>
            </a:r>
            <a:r>
              <a:rPr lang="en-US" dirty="0">
                <a:latin typeface="Montserrat" panose="00000500000000000000" pitchFamily="2" charset="0"/>
              </a:rPr>
              <a:t> </a:t>
            </a:r>
          </a:p>
        </p:txBody>
      </p:sp>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7698967" y="1824881"/>
            <a:ext cx="2890112" cy="2715941"/>
          </a:xfrm>
          <a:prstGeom prst="rect">
            <a:avLst/>
          </a:prstGeom>
        </p:spPr>
      </p:pic>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607" y="522515"/>
            <a:ext cx="10972800" cy="1066800"/>
          </a:xfrm>
        </p:spPr>
        <p:txBody>
          <a:bodyPr/>
          <a:lstStyle/>
          <a:p>
            <a:r>
              <a:rPr lang="en-US" dirty="0">
                <a:solidFill>
                  <a:srgbClr val="C64106"/>
                </a:solidFill>
                <a:latin typeface="Montserrat SemiBold" panose="00000700000000000000" pitchFamily="2" charset="0"/>
              </a:rPr>
              <a:t>Introduction</a:t>
            </a:r>
          </a:p>
        </p:txBody>
      </p:sp>
      <p:sp>
        <p:nvSpPr>
          <p:cNvPr id="3" name="Content Placeholder 2"/>
          <p:cNvSpPr>
            <a:spLocks noGrp="1"/>
          </p:cNvSpPr>
          <p:nvPr>
            <p:ph idx="1"/>
          </p:nvPr>
        </p:nvSpPr>
        <p:spPr>
          <a:xfrm>
            <a:off x="1279071" y="2087336"/>
            <a:ext cx="8411936" cy="4003221"/>
          </a:xfrm>
        </p:spPr>
        <p:txBody>
          <a:bodyPr>
            <a:normAutofit/>
          </a:bodyPr>
          <a:lstStyle/>
          <a:p>
            <a:pPr lvl="0">
              <a:lnSpc>
                <a:spcPts val="2040"/>
              </a:lnSpc>
              <a:buFont typeface="Wingdings" panose="05000000000000000000" pitchFamily="2" charset="2"/>
              <a:buChar char="§"/>
            </a:pPr>
            <a:r>
              <a:rPr lang="en-US" dirty="0">
                <a:latin typeface="Montserrat" panose="00000500000000000000" pitchFamily="2" charset="0"/>
              </a:rPr>
              <a:t>State Rules – California Fair Political Practices Commission</a:t>
            </a:r>
          </a:p>
          <a:p>
            <a:pPr lvl="0">
              <a:lnSpc>
                <a:spcPts val="2040"/>
              </a:lnSpc>
              <a:buFont typeface="Wingdings" panose="05000000000000000000" pitchFamily="2" charset="2"/>
              <a:buChar char="§"/>
            </a:pPr>
            <a:r>
              <a:rPr lang="en-US" dirty="0">
                <a:latin typeface="Montserrat" panose="00000500000000000000" pitchFamily="2" charset="0"/>
              </a:rPr>
              <a:t>Local Rules – Oakland Public Ethics Commission</a:t>
            </a:r>
          </a:p>
          <a:p>
            <a:pPr lvl="2">
              <a:lnSpc>
                <a:spcPts val="2040"/>
              </a:lnSpc>
              <a:buFont typeface="Wingdings" panose="05000000000000000000" pitchFamily="2" charset="2"/>
              <a:buChar char="§"/>
            </a:pPr>
            <a:r>
              <a:rPr lang="en-US" sz="1600" dirty="0">
                <a:latin typeface="Montserrat" panose="00000500000000000000" pitchFamily="2" charset="0"/>
              </a:rPr>
              <a:t>Jelani Killings: Ethics Analyst – Education Program </a:t>
            </a:r>
            <a:r>
              <a:rPr lang="en-US" sz="1600" dirty="0">
                <a:latin typeface="Montserrat" panose="00000500000000000000" pitchFamily="2" charset="0"/>
                <a:hlinkClick r:id="rId3"/>
              </a:rPr>
              <a:t>jkillings@oaklandca.gov</a:t>
            </a:r>
            <a:r>
              <a:rPr lang="en-US" sz="1600" dirty="0">
                <a:latin typeface="Montserrat" panose="00000500000000000000" pitchFamily="2" charset="0"/>
              </a:rPr>
              <a:t> </a:t>
            </a:r>
          </a:p>
          <a:p>
            <a:pPr lvl="2">
              <a:lnSpc>
                <a:spcPts val="2040"/>
              </a:lnSpc>
              <a:buFont typeface="Wingdings" panose="05000000000000000000" pitchFamily="2" charset="2"/>
              <a:buChar char="§"/>
            </a:pPr>
            <a:r>
              <a:rPr lang="en-US" sz="1600" dirty="0">
                <a:latin typeface="Montserrat" panose="00000500000000000000" pitchFamily="2" charset="0"/>
              </a:rPr>
              <a:t>Suzanne Doran: Lead Analyst – Lead Analyst </a:t>
            </a:r>
            <a:r>
              <a:rPr lang="en-US" sz="1600" dirty="0">
                <a:latin typeface="Montserrat" panose="00000500000000000000" pitchFamily="2" charset="0"/>
                <a:hlinkClick r:id="rId4"/>
              </a:rPr>
              <a:t>sdoran@oaklandca.gov</a:t>
            </a:r>
            <a:r>
              <a:rPr lang="en-US" sz="1600" dirty="0">
                <a:latin typeface="Montserrat" panose="00000500000000000000" pitchFamily="2" charset="0"/>
              </a:rPr>
              <a:t> </a:t>
            </a:r>
          </a:p>
          <a:p>
            <a:pPr marL="0" indent="0">
              <a:lnSpc>
                <a:spcPts val="2040"/>
              </a:lnSpc>
              <a:buNone/>
            </a:pPr>
            <a:endParaRPr lang="en-US" dirty="0">
              <a:latin typeface="Montserrat" panose="00000500000000000000" pitchFamily="2" charset="0"/>
            </a:endParaRPr>
          </a:p>
          <a:p>
            <a:pPr marL="0" indent="0">
              <a:lnSpc>
                <a:spcPts val="2040"/>
              </a:lnSpc>
              <a:buNone/>
            </a:pPr>
            <a:r>
              <a:rPr lang="en-US" dirty="0">
                <a:latin typeface="Montserrat" panose="00000500000000000000" pitchFamily="2" charset="0"/>
              </a:rPr>
              <a:t>This overview is not to provide legal advice. If you have fact-specific questions, contact the PEC’s advice and assistance line.</a:t>
            </a:r>
          </a:p>
          <a:p>
            <a:pPr marL="0" indent="0">
              <a:buNone/>
            </a:pPr>
            <a:endParaRPr lang="en-US"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11161985" y="5286375"/>
            <a:ext cx="967422" cy="928007"/>
          </a:xfrm>
          <a:prstGeom prst="rect">
            <a:avLst/>
          </a:prstGeo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5" y="653151"/>
            <a:ext cx="10972800" cy="1066800"/>
          </a:xfrm>
        </p:spPr>
        <p:txBody>
          <a:bodyPr/>
          <a:lstStyle/>
          <a:p>
            <a:r>
              <a:rPr lang="en-US" dirty="0">
                <a:solidFill>
                  <a:srgbClr val="C64106"/>
                </a:solidFill>
                <a:latin typeface="Montserrat SemiBold" panose="00000700000000000000" pitchFamily="2" charset="0"/>
              </a:rPr>
              <a:t>Training Outline</a:t>
            </a:r>
          </a:p>
        </p:txBody>
      </p:sp>
      <p:sp>
        <p:nvSpPr>
          <p:cNvPr id="3" name="Content Placeholder 2"/>
          <p:cNvSpPr>
            <a:spLocks noGrp="1"/>
          </p:cNvSpPr>
          <p:nvPr>
            <p:ph idx="1"/>
          </p:nvPr>
        </p:nvSpPr>
        <p:spPr>
          <a:xfrm>
            <a:off x="1319893" y="1841222"/>
            <a:ext cx="7497536" cy="4325112"/>
          </a:xfrm>
        </p:spPr>
        <p:txBody>
          <a:bodyPr>
            <a:normAutofit fontScale="92500" lnSpcReduction="20000"/>
          </a:bodyPr>
          <a:lstStyle/>
          <a:p>
            <a:pPr>
              <a:buFont typeface="Wingdings" panose="05000000000000000000" pitchFamily="2" charset="2"/>
              <a:buChar char="§"/>
            </a:pPr>
            <a:r>
              <a:rPr lang="en-US" sz="2600" b="1" dirty="0">
                <a:latin typeface="Montserrat" panose="00000500000000000000" pitchFamily="2" charset="0"/>
              </a:rPr>
              <a:t>Local Oakland Campaign Reform Act</a:t>
            </a:r>
          </a:p>
          <a:p>
            <a:pPr>
              <a:buFont typeface="Wingdings" panose="05000000000000000000" pitchFamily="2" charset="2"/>
              <a:buChar char="§"/>
            </a:pPr>
            <a:r>
              <a:rPr lang="en-US" sz="2600" b="1" dirty="0">
                <a:latin typeface="Montserrat" panose="00000500000000000000" pitchFamily="2" charset="0"/>
              </a:rPr>
              <a:t>Electronic Filing Requirement</a:t>
            </a:r>
          </a:p>
          <a:p>
            <a:pPr>
              <a:buFont typeface="Wingdings" panose="05000000000000000000" pitchFamily="2" charset="2"/>
              <a:buChar char="§"/>
            </a:pPr>
            <a:r>
              <a:rPr lang="en-US" sz="2600" b="1" dirty="0">
                <a:latin typeface="Montserrat" panose="00000500000000000000" pitchFamily="2" charset="0"/>
              </a:rPr>
              <a:t>Voluntary Campaign Spending Limits</a:t>
            </a:r>
          </a:p>
          <a:p>
            <a:pPr lvl="2">
              <a:buFont typeface="Wingdings" panose="05000000000000000000" pitchFamily="2" charset="2"/>
              <a:buChar char="§"/>
            </a:pPr>
            <a:r>
              <a:rPr lang="en-US" sz="1900" dirty="0">
                <a:latin typeface="Montserrat" panose="00000500000000000000" pitchFamily="2" charset="0"/>
              </a:rPr>
              <a:t>OCRA Form 301</a:t>
            </a:r>
          </a:p>
          <a:p>
            <a:pPr>
              <a:buFont typeface="Wingdings" panose="05000000000000000000" pitchFamily="2" charset="2"/>
              <a:buChar char="§"/>
            </a:pPr>
            <a:r>
              <a:rPr lang="en-US" sz="2600" b="1" dirty="0">
                <a:latin typeface="Montserrat" panose="00000500000000000000" pitchFamily="2" charset="0"/>
              </a:rPr>
              <a:t>Local Contribution Limits and Restrictions</a:t>
            </a:r>
          </a:p>
          <a:p>
            <a:pPr lvl="2">
              <a:buFont typeface="Wingdings" panose="05000000000000000000" pitchFamily="2" charset="2"/>
              <a:buChar char="§"/>
            </a:pPr>
            <a:r>
              <a:rPr lang="en-US" sz="1900" dirty="0">
                <a:latin typeface="Montserrat" panose="00000500000000000000" pitchFamily="2" charset="0"/>
              </a:rPr>
              <a:t>Broad Based Committee</a:t>
            </a:r>
          </a:p>
          <a:p>
            <a:pPr lvl="2">
              <a:buFont typeface="Wingdings" panose="05000000000000000000" pitchFamily="2" charset="2"/>
              <a:buChar char="§"/>
            </a:pPr>
            <a:r>
              <a:rPr lang="en-US" sz="1900" dirty="0">
                <a:latin typeface="Montserrat" panose="00000500000000000000" pitchFamily="2" charset="0"/>
              </a:rPr>
              <a:t>Aggregation of Contributions</a:t>
            </a:r>
          </a:p>
          <a:p>
            <a:pPr lvl="2">
              <a:buFont typeface="Wingdings" panose="05000000000000000000" pitchFamily="2" charset="2"/>
              <a:buChar char="§"/>
            </a:pPr>
            <a:r>
              <a:rPr lang="en-US" sz="1900" dirty="0">
                <a:latin typeface="Montserrat" panose="00000500000000000000" pitchFamily="2" charset="0"/>
              </a:rPr>
              <a:t>When Loans and Unpaid Bills Become Contributions</a:t>
            </a:r>
          </a:p>
          <a:p>
            <a:pPr lvl="2">
              <a:buFont typeface="Wingdings" panose="05000000000000000000" pitchFamily="2" charset="2"/>
              <a:buChar char="§"/>
            </a:pPr>
            <a:r>
              <a:rPr lang="en-US" sz="1900" dirty="0">
                <a:latin typeface="Montserrat" panose="00000500000000000000" pitchFamily="2" charset="0"/>
              </a:rPr>
              <a:t>Required Notice on Fundraising Materials</a:t>
            </a:r>
          </a:p>
          <a:p>
            <a:pPr lvl="2">
              <a:buFont typeface="Wingdings" panose="05000000000000000000" pitchFamily="2" charset="2"/>
              <a:buChar char="§"/>
            </a:pPr>
            <a:r>
              <a:rPr lang="en-US" sz="1900" dirty="0">
                <a:latin typeface="Montserrat" panose="00000500000000000000" pitchFamily="2" charset="0"/>
              </a:rPr>
              <a:t>Contractor Prohibition</a:t>
            </a:r>
          </a:p>
          <a:p>
            <a:pPr>
              <a:buFont typeface="Wingdings" panose="05000000000000000000" pitchFamily="2" charset="2"/>
              <a:buChar char="§"/>
            </a:pPr>
            <a:r>
              <a:rPr lang="en-US" sz="2600" b="1" dirty="0">
                <a:latin typeface="Montserrat" panose="00000500000000000000" pitchFamily="2" charset="0"/>
              </a:rPr>
              <a:t>Limited Public Financing Program</a:t>
            </a:r>
          </a:p>
          <a:p>
            <a:pPr>
              <a:buFont typeface="Wingdings" panose="05000000000000000000" pitchFamily="2" charset="2"/>
              <a:buChar char="§"/>
            </a:pPr>
            <a:r>
              <a:rPr lang="en-US" sz="2600" b="1" dirty="0">
                <a:latin typeface="Montserrat" panose="00000500000000000000" pitchFamily="2" charset="0"/>
              </a:rPr>
              <a:t>Resources</a:t>
            </a:r>
          </a:p>
          <a:p>
            <a:pPr marL="411480" lvl="1"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1141664" y="5239662"/>
            <a:ext cx="963251" cy="926672"/>
          </a:xfrm>
          <a:prstGeom prst="rect">
            <a:avLst/>
          </a:prstGeom>
        </p:spPr>
      </p:pic>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836" y="311096"/>
            <a:ext cx="10197194" cy="1450757"/>
          </a:xfrm>
        </p:spPr>
        <p:txBody>
          <a:bodyPr>
            <a:normAutofit/>
          </a:bodyPr>
          <a:lstStyle/>
          <a:p>
            <a:r>
              <a:rPr lang="en-US" sz="4400" dirty="0">
                <a:solidFill>
                  <a:srgbClr val="C64106"/>
                </a:solidFill>
                <a:latin typeface="Montserrat SemiBold" panose="00000700000000000000" pitchFamily="2" charset="0"/>
              </a:rPr>
              <a:t>Local Oakland Campaign Reform Act (OCRA)</a:t>
            </a:r>
          </a:p>
        </p:txBody>
      </p:sp>
      <p:sp>
        <p:nvSpPr>
          <p:cNvPr id="3" name="Content Placeholder 2"/>
          <p:cNvSpPr>
            <a:spLocks noGrp="1"/>
          </p:cNvSpPr>
          <p:nvPr>
            <p:ph idx="1"/>
          </p:nvPr>
        </p:nvSpPr>
        <p:spPr>
          <a:xfrm>
            <a:off x="1285060" y="1845734"/>
            <a:ext cx="4446270" cy="4023360"/>
          </a:xfrm>
        </p:spPr>
        <p:txBody>
          <a:bodyPr/>
          <a:lstStyle/>
          <a:p>
            <a:pPr>
              <a:buFont typeface="Wingdings" panose="05000000000000000000" pitchFamily="2" charset="2"/>
              <a:buChar char="§"/>
            </a:pPr>
            <a:r>
              <a:rPr lang="en-US" dirty="0">
                <a:latin typeface="Montserrat" panose="00000500000000000000" pitchFamily="2" charset="0"/>
              </a:rPr>
              <a:t>Local rules in addition to state rules</a:t>
            </a:r>
          </a:p>
          <a:p>
            <a:pPr>
              <a:buFont typeface="Wingdings" panose="05000000000000000000" pitchFamily="2" charset="2"/>
              <a:buChar char="§"/>
            </a:pPr>
            <a:r>
              <a:rPr lang="en-US" dirty="0">
                <a:latin typeface="Montserrat" panose="00000500000000000000" pitchFamily="2" charset="0"/>
              </a:rPr>
              <a:t>Must comply with both</a:t>
            </a:r>
          </a:p>
          <a:p>
            <a:pPr>
              <a:buFont typeface="Wingdings" panose="05000000000000000000" pitchFamily="2" charset="2"/>
              <a:buChar char="§"/>
            </a:pPr>
            <a:r>
              <a:rPr lang="en-US" dirty="0">
                <a:latin typeface="Montserrat" panose="00000500000000000000" pitchFamily="2" charset="0"/>
              </a:rPr>
              <a:t>OCRA establishes:</a:t>
            </a:r>
          </a:p>
          <a:p>
            <a:pPr marL="749808" lvl="1" indent="-457200">
              <a:buFont typeface="Calibri" pitchFamily="34" charset="0"/>
              <a:buAutoNum type="arabicPeriod"/>
            </a:pPr>
            <a:r>
              <a:rPr lang="en-US" dirty="0">
                <a:latin typeface="Montserrat" panose="00000500000000000000" pitchFamily="2" charset="0"/>
              </a:rPr>
              <a:t>Electronic filing requirements</a:t>
            </a:r>
          </a:p>
          <a:p>
            <a:pPr marL="749808" lvl="1" indent="-457200">
              <a:buAutoNum type="arabicPeriod"/>
            </a:pPr>
            <a:r>
              <a:rPr lang="en-US" dirty="0">
                <a:latin typeface="Montserrat" panose="00000500000000000000" pitchFamily="2" charset="0"/>
              </a:rPr>
              <a:t>Local contribution limits</a:t>
            </a:r>
          </a:p>
          <a:p>
            <a:pPr marL="749808" lvl="1" indent="-457200">
              <a:buAutoNum type="arabicPeriod"/>
            </a:pPr>
            <a:r>
              <a:rPr lang="en-US" dirty="0">
                <a:latin typeface="Montserrat" panose="00000500000000000000" pitchFamily="2" charset="0"/>
              </a:rPr>
              <a:t>Optional expenditure limits</a:t>
            </a:r>
          </a:p>
          <a:p>
            <a:pPr marL="749808" lvl="1" indent="-457200">
              <a:buAutoNum type="arabicPeriod"/>
            </a:pPr>
            <a:r>
              <a:rPr lang="en-US" dirty="0">
                <a:latin typeface="Montserrat" panose="00000500000000000000" pitchFamily="2" charset="0"/>
              </a:rPr>
              <a:t>Contractor contribution restrictions</a:t>
            </a:r>
          </a:p>
          <a:p>
            <a:pPr marL="0" indent="0">
              <a:buNone/>
            </a:pP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pic>
        <p:nvPicPr>
          <p:cNvPr id="7" name="Picture 6">
            <a:extLst>
              <a:ext uri="{FF2B5EF4-FFF2-40B4-BE49-F238E27FC236}">
                <a16:creationId xmlns:a16="http://schemas.microsoft.com/office/drawing/2014/main" id="{C5724E9D-F619-416C-8CAF-EA08640FF170}"/>
              </a:ext>
            </a:extLst>
          </p:cNvPr>
          <p:cNvPicPr>
            <a:picLocks noChangeAspect="1"/>
          </p:cNvPicPr>
          <p:nvPr/>
        </p:nvPicPr>
        <p:blipFill>
          <a:blip r:embed="rId4"/>
          <a:stretch>
            <a:fillRect/>
          </a:stretch>
        </p:blipFill>
        <p:spPr>
          <a:xfrm>
            <a:off x="6929523" y="1941442"/>
            <a:ext cx="2872547" cy="3793436"/>
          </a:xfrm>
          <a:prstGeom prst="rect">
            <a:avLst/>
          </a:prstGeom>
        </p:spPr>
      </p:pic>
    </p:spTree>
    <p:extLst>
      <p:ext uri="{BB962C8B-B14F-4D97-AF65-F5344CB8AC3E}">
        <p14:creationId xmlns:p14="http://schemas.microsoft.com/office/powerpoint/2010/main" val="30245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979" y="685805"/>
            <a:ext cx="10972800" cy="1066800"/>
          </a:xfrm>
        </p:spPr>
        <p:txBody>
          <a:bodyPr/>
          <a:lstStyle/>
          <a:p>
            <a:r>
              <a:rPr lang="en-US" dirty="0">
                <a:solidFill>
                  <a:srgbClr val="C64106"/>
                </a:solidFill>
                <a:latin typeface="Montserrat SemiBold" panose="00000700000000000000" pitchFamily="2" charset="0"/>
              </a:rPr>
              <a:t>Electronic Filing Requirement</a:t>
            </a:r>
          </a:p>
        </p:txBody>
      </p:sp>
      <p:sp>
        <p:nvSpPr>
          <p:cNvPr id="4" name="Text Placeholder 3"/>
          <p:cNvSpPr>
            <a:spLocks noGrp="1"/>
          </p:cNvSpPr>
          <p:nvPr>
            <p:ph sz="half" idx="1"/>
          </p:nvPr>
        </p:nvSpPr>
        <p:spPr>
          <a:xfrm>
            <a:off x="1254579" y="1841211"/>
            <a:ext cx="5384800" cy="4341875"/>
          </a:xfrm>
        </p:spPr>
        <p:txBody>
          <a:bodyPr>
            <a:normAutofit/>
          </a:bodyPr>
          <a:lstStyle/>
          <a:p>
            <a:pPr>
              <a:buFont typeface="Wingdings" panose="05000000000000000000" pitchFamily="2" charset="2"/>
              <a:buChar char="§"/>
            </a:pPr>
            <a:r>
              <a:rPr lang="en-US" dirty="0">
                <a:latin typeface="Montserrat" panose="00000500000000000000" pitchFamily="2" charset="0"/>
              </a:rPr>
              <a:t>Mandatory electronic filing </a:t>
            </a:r>
          </a:p>
          <a:p>
            <a:pPr>
              <a:buFont typeface="Wingdings" panose="05000000000000000000" pitchFamily="2" charset="2"/>
              <a:buChar char="§"/>
            </a:pPr>
            <a:r>
              <a:rPr lang="en-US" dirty="0">
                <a:latin typeface="Montserrat" panose="00000500000000000000" pitchFamily="2" charset="0"/>
              </a:rPr>
              <a:t>File Form 300 along with initial Form 410</a:t>
            </a:r>
          </a:p>
          <a:p>
            <a:pPr>
              <a:buFont typeface="Wingdings" panose="05000000000000000000" pitchFamily="2" charset="2"/>
              <a:buChar char="§"/>
            </a:pPr>
            <a:r>
              <a:rPr lang="en-US" dirty="0">
                <a:latin typeface="Montserrat" panose="00000500000000000000" pitchFamily="2" charset="0"/>
              </a:rPr>
              <a:t>Free 30-minute phone training with </a:t>
            </a:r>
            <a:r>
              <a:rPr lang="en-US" dirty="0" err="1">
                <a:latin typeface="Montserrat" panose="00000500000000000000" pitchFamily="2" charset="0"/>
              </a:rPr>
              <a:t>NetFile</a:t>
            </a:r>
            <a:endParaRPr lang="en-US" dirty="0">
              <a:latin typeface="Montserrat" panose="00000500000000000000" pitchFamily="2" charset="0"/>
            </a:endParaRPr>
          </a:p>
          <a:p>
            <a:pPr>
              <a:buFont typeface="Wingdings" panose="05000000000000000000" pitchFamily="2" charset="2"/>
              <a:buChar char="§"/>
            </a:pPr>
            <a:r>
              <a:rPr lang="en-US" dirty="0">
                <a:latin typeface="Montserrat" panose="00000500000000000000" pitchFamily="2" charset="0"/>
              </a:rPr>
              <a:t>Don’t wait until filing day! Start early and call for assistance early!</a:t>
            </a:r>
          </a:p>
          <a:p>
            <a:pPr>
              <a:buFont typeface="Wingdings" panose="05000000000000000000" pitchFamily="2" charset="2"/>
              <a:buChar char="§"/>
            </a:pPr>
            <a:endParaRPr lang="en-US" dirty="0"/>
          </a:p>
        </p:txBody>
      </p:sp>
      <p:pic>
        <p:nvPicPr>
          <p:cNvPr id="3" name="Picture 2"/>
          <p:cNvPicPr>
            <a:picLocks noChangeAspect="1"/>
          </p:cNvPicPr>
          <p:nvPr/>
        </p:nvPicPr>
        <p:blipFill>
          <a:blip r:embed="rId3"/>
          <a:stretch>
            <a:fillRect/>
          </a:stretch>
        </p:blipFill>
        <p:spPr>
          <a:xfrm>
            <a:off x="2360965" y="4012148"/>
            <a:ext cx="2315301" cy="1938231"/>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pic>
        <p:nvPicPr>
          <p:cNvPr id="7" name="Picture 6">
            <a:extLst>
              <a:ext uri="{FF2B5EF4-FFF2-40B4-BE49-F238E27FC236}">
                <a16:creationId xmlns:a16="http://schemas.microsoft.com/office/drawing/2014/main" id="{1FA6A036-13A4-405E-A552-37136BE21C23}"/>
              </a:ext>
            </a:extLst>
          </p:cNvPr>
          <p:cNvPicPr>
            <a:picLocks noChangeAspect="1"/>
          </p:cNvPicPr>
          <p:nvPr/>
        </p:nvPicPr>
        <p:blipFill>
          <a:blip r:embed="rId5"/>
          <a:stretch>
            <a:fillRect/>
          </a:stretch>
        </p:blipFill>
        <p:spPr>
          <a:xfrm>
            <a:off x="6639379" y="1881625"/>
            <a:ext cx="3488991" cy="4247245"/>
          </a:xfrm>
          <a:prstGeom prst="rect">
            <a:avLst/>
          </a:prstGeom>
          <a:ln w="12700">
            <a:solidFill>
              <a:schemeClr val="tx1"/>
            </a:solidFill>
          </a:ln>
        </p:spPr>
      </p:pic>
    </p:spTree>
    <p:extLst>
      <p:ext uri="{BB962C8B-B14F-4D97-AF65-F5344CB8AC3E}">
        <p14:creationId xmlns:p14="http://schemas.microsoft.com/office/powerpoint/2010/main" val="15948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10343" y="669471"/>
            <a:ext cx="10972800" cy="1066800"/>
          </a:xfrm>
        </p:spPr>
        <p:txBody>
          <a:bodyPr>
            <a:normAutofit/>
          </a:bodyPr>
          <a:lstStyle/>
          <a:p>
            <a:r>
              <a:rPr lang="en-US" dirty="0">
                <a:solidFill>
                  <a:srgbClr val="C64106"/>
                </a:solidFill>
                <a:latin typeface="Montserrat SemiBold" panose="00000700000000000000" pitchFamily="2" charset="0"/>
              </a:rPr>
              <a:t>Voluntary Campaign Spending Limits</a:t>
            </a:r>
          </a:p>
        </p:txBody>
      </p:sp>
      <p:sp>
        <p:nvSpPr>
          <p:cNvPr id="6" name="Text Placeholder 5"/>
          <p:cNvSpPr>
            <a:spLocks noGrp="1"/>
          </p:cNvSpPr>
          <p:nvPr>
            <p:ph sz="half" idx="1"/>
          </p:nvPr>
        </p:nvSpPr>
        <p:spPr>
          <a:xfrm>
            <a:off x="1287236" y="1902633"/>
            <a:ext cx="4942114" cy="4341875"/>
          </a:xfrm>
        </p:spPr>
        <p:txBody>
          <a:bodyPr/>
          <a:lstStyle/>
          <a:p>
            <a:pPr>
              <a:buFont typeface="Wingdings" panose="05000000000000000000" pitchFamily="2" charset="2"/>
              <a:buChar char="§"/>
            </a:pPr>
            <a:r>
              <a:rPr lang="en-US" dirty="0">
                <a:latin typeface="Montserrat" panose="00000500000000000000" pitchFamily="2" charset="0"/>
              </a:rPr>
              <a:t>A candidate can choose one of two roads to take for campaign fundraising and spending:</a:t>
            </a:r>
          </a:p>
          <a:p>
            <a:pPr marL="749808" lvl="1" indent="-457200">
              <a:buAutoNum type="arabicPeriod"/>
            </a:pPr>
            <a:r>
              <a:rPr lang="en-US" b="1" dirty="0">
                <a:latin typeface="Montserrat" panose="00000500000000000000" pitchFamily="2" charset="0"/>
              </a:rPr>
              <a:t>Voluntary Accept Spending Limits</a:t>
            </a:r>
          </a:p>
          <a:p>
            <a:pPr lvl="3">
              <a:buFont typeface="Wingdings" panose="05000000000000000000" pitchFamily="2" charset="2"/>
              <a:buChar char="§"/>
            </a:pPr>
            <a:r>
              <a:rPr lang="en-US" dirty="0">
                <a:latin typeface="Montserrat" panose="00000500000000000000" pitchFamily="2" charset="0"/>
              </a:rPr>
              <a:t>Can raise contributions at a higher amount</a:t>
            </a:r>
          </a:p>
          <a:p>
            <a:pPr lvl="3">
              <a:buFont typeface="Wingdings" panose="05000000000000000000" pitchFamily="2" charset="2"/>
              <a:buChar char="§"/>
            </a:pPr>
            <a:r>
              <a:rPr lang="en-US" dirty="0">
                <a:latin typeface="Montserrat" panose="00000500000000000000" pitchFamily="2" charset="0"/>
              </a:rPr>
              <a:t>Can spend up to the spending limit for the election</a:t>
            </a:r>
          </a:p>
          <a:p>
            <a:pPr marL="749808" lvl="1" indent="-457200">
              <a:buAutoNum type="arabicPeriod"/>
            </a:pPr>
            <a:r>
              <a:rPr lang="en-US" b="1" dirty="0">
                <a:latin typeface="Montserrat" panose="00000500000000000000" pitchFamily="2" charset="0"/>
              </a:rPr>
              <a:t>Don’t Accept Spending Limits</a:t>
            </a:r>
          </a:p>
          <a:p>
            <a:pPr lvl="3">
              <a:buFont typeface="Wingdings" panose="05000000000000000000" pitchFamily="2" charset="2"/>
              <a:buChar char="§"/>
            </a:pPr>
            <a:r>
              <a:rPr lang="en-US" dirty="0">
                <a:latin typeface="Montserrat" panose="00000500000000000000" pitchFamily="2" charset="0"/>
              </a:rPr>
              <a:t>Not bound by spending limit</a:t>
            </a:r>
          </a:p>
          <a:p>
            <a:pPr lvl="3">
              <a:buFont typeface="Wingdings" panose="05000000000000000000" pitchFamily="2" charset="2"/>
              <a:buChar char="§"/>
            </a:pPr>
            <a:r>
              <a:rPr lang="en-US" dirty="0">
                <a:latin typeface="Montserrat" panose="00000500000000000000" pitchFamily="2" charset="0"/>
              </a:rPr>
              <a:t>Cannot raise contributions at higher amount</a:t>
            </a:r>
          </a:p>
          <a:p>
            <a:pPr>
              <a:buFont typeface="Wingdings" panose="05000000000000000000" pitchFamily="2" charset="2"/>
              <a:buChar char="§"/>
            </a:pPr>
            <a:r>
              <a:rPr lang="en-US" dirty="0">
                <a:latin typeface="Montserrat" panose="00000500000000000000" pitchFamily="2" charset="0"/>
              </a:rPr>
              <a:t>Benefit of agreeing to limit spending = ability to receive contributions in greater amounts than those who don’t.</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pic>
        <p:nvPicPr>
          <p:cNvPr id="4" name="Picture 3">
            <a:extLst>
              <a:ext uri="{FF2B5EF4-FFF2-40B4-BE49-F238E27FC236}">
                <a16:creationId xmlns:a16="http://schemas.microsoft.com/office/drawing/2014/main" id="{D3814F73-DD57-45E6-A825-6332230E0954}"/>
              </a:ext>
            </a:extLst>
          </p:cNvPr>
          <p:cNvPicPr>
            <a:picLocks noChangeAspect="1"/>
          </p:cNvPicPr>
          <p:nvPr/>
        </p:nvPicPr>
        <p:blipFill>
          <a:blip r:embed="rId4"/>
          <a:stretch>
            <a:fillRect/>
          </a:stretch>
        </p:blipFill>
        <p:spPr>
          <a:xfrm>
            <a:off x="6229350" y="2124999"/>
            <a:ext cx="5034791" cy="2608001"/>
          </a:xfrm>
          <a:prstGeom prst="rect">
            <a:avLst/>
          </a:prstGeom>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91293" y="604157"/>
            <a:ext cx="10972800" cy="1066800"/>
          </a:xfrm>
        </p:spPr>
        <p:txBody>
          <a:bodyPr/>
          <a:lstStyle/>
          <a:p>
            <a:r>
              <a:rPr lang="en-US" dirty="0">
                <a:solidFill>
                  <a:srgbClr val="C64106"/>
                </a:solidFill>
                <a:latin typeface="Montserrat SemiBold" panose="00000700000000000000" pitchFamily="2" charset="0"/>
              </a:rPr>
              <a:t>How to Accept Spending Limits</a:t>
            </a:r>
          </a:p>
        </p:txBody>
      </p:sp>
      <p:sp>
        <p:nvSpPr>
          <p:cNvPr id="6" name="Text Placeholder 5"/>
          <p:cNvSpPr>
            <a:spLocks noGrp="1"/>
          </p:cNvSpPr>
          <p:nvPr>
            <p:ph sz="half" idx="1"/>
          </p:nvPr>
        </p:nvSpPr>
        <p:spPr>
          <a:xfrm>
            <a:off x="1274536" y="2077213"/>
            <a:ext cx="5384800" cy="1588552"/>
          </a:xfrm>
        </p:spPr>
        <p:txBody>
          <a:bodyPr>
            <a:normAutofit/>
          </a:bodyPr>
          <a:lstStyle/>
          <a:p>
            <a:pPr>
              <a:buFont typeface="Wingdings" panose="05000000000000000000" pitchFamily="2" charset="2"/>
              <a:buChar char="§"/>
            </a:pPr>
            <a:r>
              <a:rPr lang="en-US" sz="2800" dirty="0">
                <a:latin typeface="Montserrat" panose="00000500000000000000" pitchFamily="2" charset="0"/>
              </a:rPr>
              <a:t>File OCRA From 301 with the Public Ethics Commission </a:t>
            </a:r>
            <a:r>
              <a:rPr lang="en-US" sz="2800" b="1" u="sng" dirty="0">
                <a:latin typeface="Montserrat" panose="00000500000000000000" pitchFamily="2" charset="0"/>
              </a:rPr>
              <a:t>before</a:t>
            </a:r>
            <a:r>
              <a:rPr lang="en-US" sz="2800" dirty="0">
                <a:latin typeface="Montserrat" panose="00000500000000000000" pitchFamily="2" charset="0"/>
              </a:rPr>
              <a:t> receiving contributions at the higher limit.</a:t>
            </a:r>
          </a:p>
        </p:txBody>
      </p:sp>
      <p:pic>
        <p:nvPicPr>
          <p:cNvPr id="5" name="Picture 2" descr="Image result for spending limit"/>
          <p:cNvPicPr>
            <a:picLocks noChangeAspect="1" noChangeArrowheads="1"/>
          </p:cNvPicPr>
          <p:nvPr/>
        </p:nvPicPr>
        <p:blipFill rotWithShape="1">
          <a:blip r:embed="rId3">
            <a:extLst>
              <a:ext uri="{28A0092B-C50C-407E-A947-70E740481C1C}">
                <a14:useLocalDpi xmlns:a14="http://schemas.microsoft.com/office/drawing/2010/main" val="0"/>
              </a:ext>
            </a:extLst>
          </a:blip>
          <a:srcRect l="33911" r="11010"/>
          <a:stretch/>
        </p:blipFill>
        <p:spPr bwMode="auto">
          <a:xfrm>
            <a:off x="7356020" y="2077213"/>
            <a:ext cx="2738783" cy="3314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spTree>
    <p:extLst>
      <p:ext uri="{BB962C8B-B14F-4D97-AF65-F5344CB8AC3E}">
        <p14:creationId xmlns:p14="http://schemas.microsoft.com/office/powerpoint/2010/main" val="20544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456" y="661307"/>
            <a:ext cx="10972800" cy="1066800"/>
          </a:xfrm>
        </p:spPr>
        <p:txBody>
          <a:bodyPr>
            <a:normAutofit/>
          </a:bodyPr>
          <a:lstStyle/>
          <a:p>
            <a:r>
              <a:rPr lang="en-US" dirty="0">
                <a:solidFill>
                  <a:srgbClr val="C64106"/>
                </a:solidFill>
                <a:latin typeface="Montserrat SemiBold" panose="00000700000000000000" pitchFamily="2" charset="0"/>
              </a:rPr>
              <a:t>Local Contribution Limits and Restrictions</a:t>
            </a:r>
          </a:p>
        </p:txBody>
      </p:sp>
      <p:sp>
        <p:nvSpPr>
          <p:cNvPr id="4" name="Text Placeholder 3"/>
          <p:cNvSpPr>
            <a:spLocks noGrp="1"/>
          </p:cNvSpPr>
          <p:nvPr>
            <p:ph sz="half" idx="1"/>
          </p:nvPr>
        </p:nvSpPr>
        <p:spPr>
          <a:xfrm>
            <a:off x="1246414" y="1858735"/>
            <a:ext cx="6868887" cy="4341875"/>
          </a:xfrm>
        </p:spPr>
        <p:txBody>
          <a:bodyPr>
            <a:normAutofit fontScale="92500" lnSpcReduction="20000"/>
          </a:bodyPr>
          <a:lstStyle/>
          <a:p>
            <a:pPr>
              <a:buFont typeface="Wingdings" panose="05000000000000000000" pitchFamily="2" charset="2"/>
              <a:buChar char="§"/>
            </a:pPr>
            <a:r>
              <a:rPr lang="en-US" b="1" dirty="0">
                <a:latin typeface="Montserrat" panose="00000500000000000000" pitchFamily="2" charset="0"/>
              </a:rPr>
              <a:t>Candidates agreeing to limit their spending:</a:t>
            </a:r>
          </a:p>
          <a:p>
            <a:pPr lvl="2">
              <a:buFont typeface="Wingdings" panose="05000000000000000000" pitchFamily="2" charset="2"/>
              <a:buChar char="§"/>
            </a:pPr>
            <a:r>
              <a:rPr lang="en-US" sz="1600" dirty="0">
                <a:latin typeface="Montserrat" panose="00000500000000000000" pitchFamily="2" charset="0"/>
              </a:rPr>
              <a:t>Person - $900 per election</a:t>
            </a:r>
          </a:p>
          <a:p>
            <a:pPr lvl="2">
              <a:buFont typeface="Wingdings" panose="05000000000000000000" pitchFamily="2" charset="2"/>
              <a:buChar char="§"/>
            </a:pPr>
            <a:r>
              <a:rPr lang="en-US" sz="1600" dirty="0">
                <a:latin typeface="Montserrat" panose="00000500000000000000" pitchFamily="2" charset="0"/>
              </a:rPr>
              <a:t>Broad-Based Political Committee - $1,800 per election</a:t>
            </a:r>
          </a:p>
          <a:p>
            <a:pPr>
              <a:buFont typeface="Wingdings" panose="05000000000000000000" pitchFamily="2" charset="2"/>
              <a:buChar char="§"/>
            </a:pPr>
            <a:r>
              <a:rPr lang="en-US" b="1" dirty="0">
                <a:latin typeface="Montserrat" panose="00000500000000000000" pitchFamily="2" charset="0"/>
              </a:rPr>
              <a:t>Candidates who do not agree to limit spending:</a:t>
            </a:r>
          </a:p>
          <a:p>
            <a:pPr lvl="2">
              <a:buFont typeface="Wingdings" panose="05000000000000000000" pitchFamily="2" charset="2"/>
              <a:buChar char="§"/>
            </a:pPr>
            <a:r>
              <a:rPr lang="en-US" sz="1600" dirty="0">
                <a:latin typeface="Montserrat" panose="00000500000000000000" pitchFamily="2" charset="0"/>
              </a:rPr>
              <a:t>Person - $200 per election</a:t>
            </a:r>
          </a:p>
          <a:p>
            <a:pPr lvl="2">
              <a:buFont typeface="Wingdings" panose="05000000000000000000" pitchFamily="2" charset="2"/>
              <a:buChar char="§"/>
            </a:pPr>
            <a:r>
              <a:rPr lang="en-US" sz="1600" dirty="0">
                <a:latin typeface="Montserrat" panose="00000500000000000000" pitchFamily="2" charset="0"/>
              </a:rPr>
              <a:t>Broad-Based Political Committee - $400 per election</a:t>
            </a:r>
          </a:p>
          <a:p>
            <a:pPr marL="411480" lvl="1" indent="0">
              <a:buNone/>
            </a:pPr>
            <a:endParaRPr lang="en-US" sz="2000" dirty="0">
              <a:latin typeface="Montserrat" panose="00000500000000000000" pitchFamily="2" charset="0"/>
            </a:endParaRPr>
          </a:p>
          <a:p>
            <a:pPr marL="118872" indent="0">
              <a:buNone/>
            </a:pPr>
            <a:r>
              <a:rPr lang="en-US" dirty="0">
                <a:latin typeface="Montserrat" panose="00000500000000000000" pitchFamily="2" charset="0"/>
              </a:rPr>
              <a:t>Regardless of whether a candidate accepts or rejects the voluntary expenditure ceiling, any candidate is free to contribute to or loan his or her campaign any amount of money from their own personal funds (beware of LPF rules – see later slide).</a:t>
            </a:r>
          </a:p>
          <a:p>
            <a:pPr marL="118872" indent="0">
              <a:buNone/>
            </a:pPr>
            <a:endParaRPr lang="en-US" dirty="0">
              <a:latin typeface="Montserrat" panose="00000500000000000000" pitchFamily="2" charset="0"/>
            </a:endParaRPr>
          </a:p>
          <a:p>
            <a:pPr marL="118872" indent="0">
              <a:buNone/>
            </a:pPr>
            <a:r>
              <a:rPr lang="en-US" dirty="0">
                <a:solidFill>
                  <a:srgbClr val="FF0000"/>
                </a:solidFill>
                <a:latin typeface="Montserrat" panose="00000500000000000000" pitchFamily="2" charset="0"/>
              </a:rPr>
              <a:t>Note:</a:t>
            </a:r>
            <a:r>
              <a:rPr lang="en-US" dirty="0">
                <a:latin typeface="Montserrat" panose="00000500000000000000" pitchFamily="2" charset="0"/>
              </a:rPr>
              <a:t> Candidates cannot directly or indirectly solicit contributions from City employees or board/commission members unless part of a mass solicitation to the general public.</a:t>
            </a:r>
          </a:p>
          <a:p>
            <a:pPr marL="118872" indent="0">
              <a:buNone/>
            </a:pPr>
            <a:endParaRPr lang="en-US" dirty="0"/>
          </a:p>
          <a:p>
            <a:pPr marL="118872" indent="0">
              <a:buNone/>
            </a:pPr>
            <a:endParaRPr lang="en-US" sz="2100" dirty="0"/>
          </a:p>
          <a:p>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543" y="2088465"/>
            <a:ext cx="2546507" cy="2310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rson v person silh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1899897"/>
            <a:ext cx="3271083" cy="3271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C64106"/>
                </a:solidFill>
                <a:latin typeface="Montserrat SemiBold" panose="00000700000000000000" pitchFamily="2" charset="0"/>
              </a:rPr>
              <a:t>“Person”</a:t>
            </a:r>
          </a:p>
        </p:txBody>
      </p:sp>
      <p:sp>
        <p:nvSpPr>
          <p:cNvPr id="3" name="Content Placeholder 2"/>
          <p:cNvSpPr>
            <a:spLocks noGrp="1"/>
          </p:cNvSpPr>
          <p:nvPr>
            <p:ph sz="half" idx="1"/>
          </p:nvPr>
        </p:nvSpPr>
        <p:spPr>
          <a:xfrm>
            <a:off x="1358536" y="1992692"/>
            <a:ext cx="4937760" cy="3085495"/>
          </a:xfrm>
        </p:spPr>
        <p:txBody>
          <a:bodyPr>
            <a:normAutofit/>
          </a:bodyPr>
          <a:lstStyle/>
          <a:p>
            <a:pPr>
              <a:buFont typeface="Wingdings" panose="05000000000000000000" pitchFamily="2" charset="2"/>
              <a:buChar char="§"/>
            </a:pPr>
            <a:r>
              <a:rPr lang="en-US" sz="2400" dirty="0">
                <a:latin typeface="Montserrat" panose="00000500000000000000" pitchFamily="2" charset="0"/>
              </a:rPr>
              <a:t>“Person” is defined broadly</a:t>
            </a:r>
          </a:p>
          <a:p>
            <a:pPr>
              <a:buFont typeface="Wingdings" panose="05000000000000000000" pitchFamily="2" charset="2"/>
              <a:buChar char="§"/>
            </a:pPr>
            <a:r>
              <a:rPr lang="en-US" sz="2400" dirty="0">
                <a:latin typeface="Montserrat" panose="00000500000000000000" pitchFamily="2" charset="0"/>
              </a:rPr>
              <a:t>Includes individuals, businesses, organizations, and any committee that does not qualify as a broad-based political committee</a:t>
            </a:r>
          </a:p>
        </p:txBody>
      </p:sp>
      <p:pic>
        <p:nvPicPr>
          <p:cNvPr id="4" name="Picture 2" descr="Image result for sole proprietor corporation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3497" y="2090663"/>
            <a:ext cx="2722183" cy="2722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1001375" y="5257800"/>
            <a:ext cx="967422" cy="928007"/>
          </a:xfrm>
          <a:prstGeom prst="rect">
            <a:avLst/>
          </a:prstGeom>
        </p:spPr>
      </p:pic>
    </p:spTree>
    <p:extLst>
      <p:ext uri="{BB962C8B-B14F-4D97-AF65-F5344CB8AC3E}">
        <p14:creationId xmlns:p14="http://schemas.microsoft.com/office/powerpoint/2010/main" val="247366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7">
      <a:dk1>
        <a:srgbClr val="000000"/>
      </a:dk1>
      <a:lt1>
        <a:sysClr val="window" lastClr="FFFFFF"/>
      </a:lt1>
      <a:dk2>
        <a:srgbClr val="000000"/>
      </a:dk2>
      <a:lt2>
        <a:srgbClr val="CCDDEA"/>
      </a:lt2>
      <a:accent1>
        <a:srgbClr val="0B3958"/>
      </a:accent1>
      <a:accent2>
        <a:srgbClr val="FF6566"/>
      </a:accent2>
      <a:accent3>
        <a:srgbClr val="0B3958"/>
      </a:accent3>
      <a:accent4>
        <a:srgbClr val="FF6566"/>
      </a:accent4>
      <a:accent5>
        <a:srgbClr val="A5A5A5"/>
      </a:accent5>
      <a:accent6>
        <a:srgbClr val="FFFFFF"/>
      </a:accent6>
      <a:hlink>
        <a:srgbClr val="0F4C76"/>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9774</TotalTime>
  <Words>1491</Words>
  <Application>Microsoft Office PowerPoint</Application>
  <PresentationFormat>Widescreen</PresentationFormat>
  <Paragraphs>156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Montserrat</vt:lpstr>
      <vt:lpstr>Montserrat SemiBold</vt:lpstr>
      <vt:lpstr>Wingdings</vt:lpstr>
      <vt:lpstr>Retrospect</vt:lpstr>
      <vt:lpstr>Rules of the Road:  Running for Office in Oakland</vt:lpstr>
      <vt:lpstr>Introduction</vt:lpstr>
      <vt:lpstr>Training Outline</vt:lpstr>
      <vt:lpstr>Local Oakland Campaign Reform Act (OCRA)</vt:lpstr>
      <vt:lpstr>Electronic Filing Requirement</vt:lpstr>
      <vt:lpstr>Voluntary Campaign Spending Limits</vt:lpstr>
      <vt:lpstr>How to Accept Spending Limits</vt:lpstr>
      <vt:lpstr>Local Contribution Limits and Restrictions</vt:lpstr>
      <vt:lpstr>“Person”</vt:lpstr>
      <vt:lpstr>Broad Based Political Committee</vt:lpstr>
      <vt:lpstr>Aggregation of Contributions</vt:lpstr>
      <vt:lpstr>When Loans and Unpaid Bills Become Contributions</vt:lpstr>
      <vt:lpstr>Required Notice on Fundraising  Materials</vt:lpstr>
      <vt:lpstr>Contractor Prohibition</vt:lpstr>
      <vt:lpstr>Enforcement</vt:lpstr>
      <vt:lpstr>Limited Public Financing Program</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of the Road:  Running for Office in Oakland</dc:title>
  <dc:creator>Killings, Jelani</dc:creator>
  <cp:lastModifiedBy>Killings, Jelani</cp:lastModifiedBy>
  <cp:revision>120</cp:revision>
  <cp:lastPrinted>2018-04-19T15:53:47Z</cp:lastPrinted>
  <dcterms:created xsi:type="dcterms:W3CDTF">2018-03-21T19:55:56Z</dcterms:created>
  <dcterms:modified xsi:type="dcterms:W3CDTF">2022-03-30T20:35:35Z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